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9.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870" r:id="rId1"/>
    <p:sldMasterId id="2147483884" r:id="rId2"/>
  </p:sldMasterIdLst>
  <p:notesMasterIdLst>
    <p:notesMasterId r:id="rId48"/>
  </p:notesMasterIdLst>
  <p:sldIdLst>
    <p:sldId id="257" r:id="rId3"/>
    <p:sldId id="360" r:id="rId4"/>
    <p:sldId id="302" r:id="rId5"/>
    <p:sldId id="303" r:id="rId6"/>
    <p:sldId id="304" r:id="rId7"/>
    <p:sldId id="272" r:id="rId8"/>
    <p:sldId id="273" r:id="rId9"/>
    <p:sldId id="274" r:id="rId10"/>
    <p:sldId id="275" r:id="rId11"/>
    <p:sldId id="276" r:id="rId12"/>
    <p:sldId id="277" r:id="rId13"/>
    <p:sldId id="280" r:id="rId14"/>
    <p:sldId id="281" r:id="rId15"/>
    <p:sldId id="282" r:id="rId16"/>
    <p:sldId id="283" r:id="rId17"/>
    <p:sldId id="284" r:id="rId18"/>
    <p:sldId id="285" r:id="rId19"/>
    <p:sldId id="286" r:id="rId20"/>
    <p:sldId id="287" r:id="rId21"/>
    <p:sldId id="288" r:id="rId22"/>
    <p:sldId id="289" r:id="rId23"/>
    <p:sldId id="295" r:id="rId24"/>
    <p:sldId id="296" r:id="rId25"/>
    <p:sldId id="293" r:id="rId26"/>
    <p:sldId id="361" r:id="rId27"/>
    <p:sldId id="313" r:id="rId28"/>
    <p:sldId id="315" r:id="rId29"/>
    <p:sldId id="317" r:id="rId30"/>
    <p:sldId id="362" r:id="rId31"/>
    <p:sldId id="356" r:id="rId32"/>
    <p:sldId id="328" r:id="rId33"/>
    <p:sldId id="331" r:id="rId34"/>
    <p:sldId id="363" r:id="rId35"/>
    <p:sldId id="364" r:id="rId36"/>
    <p:sldId id="336" r:id="rId37"/>
    <p:sldId id="338" r:id="rId38"/>
    <p:sldId id="337" r:id="rId39"/>
    <p:sldId id="343" r:id="rId40"/>
    <p:sldId id="344" r:id="rId41"/>
    <p:sldId id="347" r:id="rId42"/>
    <p:sldId id="351" r:id="rId43"/>
    <p:sldId id="366" r:id="rId44"/>
    <p:sldId id="367" r:id="rId45"/>
    <p:sldId id="368" r:id="rId46"/>
    <p:sldId id="357" r:id="rId4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2DB388-C612-8A42-BFCC-186CFDDF668B}" type="datetimeFigureOut">
              <a:rPr lang="en-US" smtClean="0"/>
              <a:t>5/27/17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1E0DF2-7694-0D4D-9818-48AC88BC81E5}" type="slidenum">
              <a:rPr lang="en-US" smtClean="0"/>
              <a:t>‹#›</a:t>
            </a:fld>
            <a:endParaRPr lang="en-US"/>
          </a:p>
        </p:txBody>
      </p:sp>
    </p:spTree>
    <p:extLst>
      <p:ext uri="{BB962C8B-B14F-4D97-AF65-F5344CB8AC3E}">
        <p14:creationId xmlns:p14="http://schemas.microsoft.com/office/powerpoint/2010/main" val="9174542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4124FC-41DC-634E-82B4-9EEF0BB4E6C3}" type="slidenum">
              <a:rPr lang="en-US"/>
              <a:pPr/>
              <a:t>1</a:t>
            </a:fld>
            <a:endParaRPr 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CFF827-EBE7-D642-BFC8-35CAE01D3580}" type="slidenum">
              <a:rPr lang="en-US"/>
              <a:pPr/>
              <a:t>19</a:t>
            </a:fld>
            <a:endParaRPr lang="en-US"/>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284C72-D448-FD4B-A7DB-7BF69D6F8CB0}" type="slidenum">
              <a:rPr lang="en-US"/>
              <a:pPr/>
              <a:t>20</a:t>
            </a:fld>
            <a:endParaRPr lang="en-US"/>
          </a:p>
        </p:txBody>
      </p:sp>
      <p:sp>
        <p:nvSpPr>
          <p:cNvPr id="536578" name="Rectangle 1026"/>
          <p:cNvSpPr>
            <a:spLocks noGrp="1" noRot="1" noChangeAspect="1" noChangeArrowheads="1" noTextEdit="1"/>
          </p:cNvSpPr>
          <p:nvPr>
            <p:ph type="sldImg"/>
          </p:nvPr>
        </p:nvSpPr>
        <p:spPr>
          <a:ln/>
        </p:spPr>
      </p:sp>
      <p:sp>
        <p:nvSpPr>
          <p:cNvPr id="53657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56515-A6C5-C849-A5BB-0C97F7090930}" type="slidenum">
              <a:rPr lang="en-US"/>
              <a:pPr/>
              <a:t>21</a:t>
            </a:fld>
            <a:endParaRPr lang="en-US"/>
          </a:p>
        </p:txBody>
      </p:sp>
      <p:sp>
        <p:nvSpPr>
          <p:cNvPr id="464898" name="Rectangle 2"/>
          <p:cNvSpPr>
            <a:spLocks noGrp="1" noRot="1" noChangeAspect="1" noChangeArrowheads="1" noTextEdit="1"/>
          </p:cNvSpPr>
          <p:nvPr>
            <p:ph type="sldImg"/>
          </p:nvPr>
        </p:nvSpPr>
        <p:spPr>
          <a:ln/>
        </p:spPr>
      </p:sp>
      <p:sp>
        <p:nvSpPr>
          <p:cNvPr id="464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829DFC-6D3F-FC43-A18E-BB546EDA1C2D}" type="slidenum">
              <a:rPr lang="en-US"/>
              <a:pPr/>
              <a:t>24</a:t>
            </a:fld>
            <a:endParaRPr lang="en-US"/>
          </a:p>
        </p:txBody>
      </p:sp>
      <p:sp>
        <p:nvSpPr>
          <p:cNvPr id="538626" name="Rectangle 1026"/>
          <p:cNvSpPr>
            <a:spLocks noGrp="1" noRot="1" noChangeAspect="1" noChangeArrowheads="1" noTextEdit="1"/>
          </p:cNvSpPr>
          <p:nvPr>
            <p:ph type="sldImg"/>
          </p:nvPr>
        </p:nvSpPr>
        <p:spPr>
          <a:ln/>
        </p:spPr>
      </p:sp>
      <p:sp>
        <p:nvSpPr>
          <p:cNvPr id="538627" name="Rectangle 1027"/>
          <p:cNvSpPr>
            <a:spLocks noGrp="1" noChangeArrowheads="1"/>
          </p:cNvSpPr>
          <p:nvPr>
            <p:ph type="body" idx="1"/>
          </p:nvPr>
        </p:nvSpPr>
        <p:spPr/>
        <p:txBody>
          <a:bodyPr/>
          <a:lstStyle/>
          <a:p>
            <a:r>
              <a:rPr lang="en-US" dirty="0" smtClean="0"/>
              <a:t>C* is cost of optimal solution</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a)DFS G1 (2%) _____ S­A­E­G1 ( 8%) [No partial credit]</a:t>
            </a:r>
          </a:p>
          <a:p>
            <a:endParaRPr lang="en-US" dirty="0" smtClean="0"/>
          </a:p>
          <a:p>
            <a:r>
              <a:rPr lang="en-US" dirty="0" smtClean="0"/>
              <a:t>b)UCS G3(2%) _____ S­C­D­B­G3( 8%) [No partial credit]</a:t>
            </a:r>
          </a:p>
          <a:p>
            <a:endParaRPr lang="en-US" dirty="0" smtClean="0"/>
          </a:p>
          <a:p>
            <a:r>
              <a:rPr lang="en-US" dirty="0" smtClean="0"/>
              <a:t>c)A* G3(2%) _____ S­B­C­D­G3 OR S­B­C­D­B­G3 (8%) [No partial credit]</a:t>
            </a:r>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25</a:t>
            </a:fld>
            <a:endParaRPr lang="en-US"/>
          </a:p>
        </p:txBody>
      </p:sp>
    </p:spTree>
    <p:extLst>
      <p:ext uri="{BB962C8B-B14F-4D97-AF65-F5344CB8AC3E}">
        <p14:creationId xmlns:p14="http://schemas.microsoft.com/office/powerpoint/2010/main" val="106557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D85E31-B355-E842-BED4-C2FEB2947224}" type="slidenum">
              <a:rPr lang="en-US"/>
              <a:pPr/>
              <a:t>26</a:t>
            </a:fld>
            <a:endParaRPr lang="en-US"/>
          </a:p>
        </p:txBody>
      </p:sp>
      <p:sp>
        <p:nvSpPr>
          <p:cNvPr id="552962" name="Rectangle 1026"/>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52963" name="Rectangle 1027"/>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95B112-28A6-B243-9697-519061E80832}" type="slidenum">
              <a:rPr lang="en-US"/>
              <a:pPr/>
              <a:t>27</a:t>
            </a:fld>
            <a:endParaRPr lang="en-US"/>
          </a:p>
        </p:txBody>
      </p:sp>
      <p:sp>
        <p:nvSpPr>
          <p:cNvPr id="557058" name="Rectangle 1026"/>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57059" name="Rectangle 1027"/>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smtClean="0"/>
              <a:t>IDS is standard</a:t>
            </a:r>
            <a:r>
              <a:rPr lang="en-US" baseline="0" dirty="0" smtClean="0"/>
              <a:t> Iterative-Deepening depth</a:t>
            </a:r>
            <a:r>
              <a:rPr lang="en-US" baseline="0" smtClean="0"/>
              <a:t>-first Search</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8ACADF-F2A9-1345-B8B6-ED1FEC092006}" type="slidenum">
              <a:rPr lang="en-US"/>
              <a:pPr/>
              <a:t>28</a:t>
            </a:fld>
            <a:endParaRPr lang="en-US"/>
          </a:p>
        </p:txBody>
      </p:sp>
      <p:sp>
        <p:nvSpPr>
          <p:cNvPr id="559106" name="Rectangle 1026"/>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59107" name="Rectangle 1027"/>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False: </a:t>
            </a:r>
            <a:r>
              <a:rPr lang="en-US" sz="1200" b="1" kern="1200" dirty="0" smtClean="0">
                <a:solidFill>
                  <a:schemeClr val="tx1"/>
                </a:solidFill>
                <a:effectLst/>
                <a:latin typeface="+mn-lt"/>
                <a:ea typeface="+mn-ea"/>
                <a:cs typeface="+mn-cs"/>
              </a:rPr>
              <a:t>a lucky DFS might expand exactly d nodes to reach the goal. A∗ largely dominates any graph-search algorithm that is </a:t>
            </a:r>
            <a:r>
              <a:rPr lang="en-US" sz="1200" b="1" i="1" kern="1200" dirty="0" smtClean="0">
                <a:solidFill>
                  <a:schemeClr val="tx1"/>
                </a:solidFill>
                <a:effectLst/>
                <a:latin typeface="+mn-lt"/>
                <a:ea typeface="+mn-ea"/>
                <a:cs typeface="+mn-cs"/>
              </a:rPr>
              <a:t>guaranteed to find optimal solutions. </a:t>
            </a:r>
          </a:p>
          <a:p>
            <a:endParaRPr lang="en-US" sz="1200" b="1"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True: </a:t>
            </a:r>
            <a:r>
              <a:rPr lang="en-US" sz="1200" b="1" kern="1200" dirty="0" smtClean="0">
                <a:solidFill>
                  <a:schemeClr val="tx1"/>
                </a:solidFill>
                <a:effectLst/>
                <a:latin typeface="+mn-lt"/>
                <a:ea typeface="+mn-ea"/>
                <a:cs typeface="+mn-cs"/>
              </a:rPr>
              <a:t>h(n) = 0 is always an admissible heuristic, since costs are nonnegative. </a:t>
            </a:r>
          </a:p>
          <a:p>
            <a:endParaRPr lang="en-US" sz="1200" b="1" kern="1200" dirty="0" smtClean="0">
              <a:solidFill>
                <a:schemeClr val="tx1"/>
              </a:solidFill>
              <a:effectLst/>
              <a:latin typeface="+mn-lt"/>
              <a:ea typeface="+mn-ea"/>
              <a:cs typeface="+mn-cs"/>
            </a:endParaRPr>
          </a:p>
          <a:p>
            <a:r>
              <a:rPr lang="en-US" sz="1200" b="1" i="1" kern="1200" smtClean="0">
                <a:solidFill>
                  <a:schemeClr val="tx1"/>
                </a:solidFill>
                <a:effectLst/>
                <a:latin typeface="+mn-lt"/>
                <a:ea typeface="+mn-ea"/>
                <a:cs typeface="+mn-cs"/>
              </a:rPr>
              <a:t>False</a:t>
            </a:r>
            <a:r>
              <a:rPr lang="en-US" sz="1200" b="1" i="1"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 search is often used in robotics; the space can be discretized or skeletonized. </a:t>
            </a:r>
          </a:p>
          <a:p>
            <a:endParaRPr lang="en-US" sz="1200" b="1"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True: </a:t>
            </a:r>
            <a:r>
              <a:rPr lang="en-US" sz="1200" b="1" kern="1200" dirty="0" smtClean="0">
                <a:solidFill>
                  <a:schemeClr val="tx1"/>
                </a:solidFill>
                <a:effectLst/>
                <a:latin typeface="+mn-lt"/>
                <a:ea typeface="+mn-ea"/>
                <a:cs typeface="+mn-cs"/>
              </a:rPr>
              <a:t>depth of the solution matters for breadth-first search, not cost. </a:t>
            </a:r>
          </a:p>
          <a:p>
            <a:endParaRPr lang="en-US" sz="1200" b="1"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False: </a:t>
            </a:r>
            <a:r>
              <a:rPr lang="en-US" sz="1200" b="1" kern="1200" dirty="0" smtClean="0">
                <a:solidFill>
                  <a:schemeClr val="tx1"/>
                </a:solidFill>
                <a:effectLst/>
                <a:latin typeface="+mn-lt"/>
                <a:ea typeface="+mn-ea"/>
                <a:cs typeface="+mn-cs"/>
              </a:rPr>
              <a:t>a rook can move across the board in move one, although the Manhattan distance </a:t>
            </a:r>
          </a:p>
          <a:p>
            <a:r>
              <a:rPr lang="en-US" sz="1200" b="1" kern="1200" dirty="0" smtClean="0">
                <a:solidFill>
                  <a:schemeClr val="tx1"/>
                </a:solidFill>
                <a:effectLst/>
                <a:latin typeface="+mn-lt"/>
                <a:ea typeface="+mn-ea"/>
                <a:cs typeface="+mn-cs"/>
              </a:rPr>
              <a:t>from start to finish is 8. </a:t>
            </a:r>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29</a:t>
            </a:fld>
            <a:endParaRPr lang="en-US"/>
          </a:p>
        </p:txBody>
      </p:sp>
    </p:spTree>
    <p:extLst>
      <p:ext uri="{BB962C8B-B14F-4D97-AF65-F5344CB8AC3E}">
        <p14:creationId xmlns:p14="http://schemas.microsoft.com/office/powerpoint/2010/main" val="3234235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632615-1686-8340-97BE-A32ED7B63E92}" type="slidenum">
              <a:rPr lang="en-US"/>
              <a:pPr/>
              <a:t>30</a:t>
            </a:fld>
            <a:endParaRPr lang="en-US"/>
          </a:p>
        </p:txBody>
      </p:sp>
      <p:sp>
        <p:nvSpPr>
          <p:cNvPr id="1116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16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a)DFS G1 (2%) _____ S­A­E­G1 ( 8%) [No partial credit]</a:t>
            </a:r>
          </a:p>
          <a:p>
            <a:endParaRPr lang="en-US" dirty="0" smtClean="0"/>
          </a:p>
          <a:p>
            <a:r>
              <a:rPr lang="en-US" dirty="0" smtClean="0"/>
              <a:t>b)UCS G3(2%) _____ S­C­D­B­G3( 8%) [No partial credit]</a:t>
            </a:r>
          </a:p>
          <a:p>
            <a:endParaRPr lang="en-US" dirty="0" smtClean="0"/>
          </a:p>
          <a:p>
            <a:r>
              <a:rPr lang="en-US" dirty="0" smtClean="0"/>
              <a:t>c)A* G3(2%) _____ S­B­C­D­G3 OR S­B­C­D­B­G3 (8%) [No partial credit]</a:t>
            </a:r>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2</a:t>
            </a:fld>
            <a:endParaRPr lang="en-US"/>
          </a:p>
        </p:txBody>
      </p:sp>
    </p:spTree>
    <p:extLst>
      <p:ext uri="{BB962C8B-B14F-4D97-AF65-F5344CB8AC3E}">
        <p14:creationId xmlns:p14="http://schemas.microsoft.com/office/powerpoint/2010/main" val="1065578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BB042C-EE29-7647-9A72-904A0C0CB2E5}" type="slidenum">
              <a:rPr lang="en-US"/>
              <a:pPr/>
              <a:t>31</a:t>
            </a:fld>
            <a:endParaRPr lang="en-US"/>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p:txBody>
          <a:bodyPr/>
          <a:lstStyle/>
          <a:p>
            <a:r>
              <a:rPr lang="en-US" dirty="0" smtClean="0"/>
              <a:t>One dimensional space</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8952FB-290E-E648-8420-772193778B1C}" type="slidenum">
              <a:rPr lang="en-US"/>
              <a:pPr/>
              <a:t>32</a:t>
            </a:fld>
            <a:endParaRPr lang="en-US"/>
          </a:p>
        </p:txBody>
      </p:sp>
      <p:sp>
        <p:nvSpPr>
          <p:cNvPr id="496642" name="Rectangle 1026"/>
          <p:cNvSpPr>
            <a:spLocks noGrp="1" noRot="1" noChangeAspect="1" noChangeArrowheads="1" noTextEdit="1"/>
          </p:cNvSpPr>
          <p:nvPr>
            <p:ph type="sldImg"/>
          </p:nvPr>
        </p:nvSpPr>
        <p:spPr>
          <a:ln/>
        </p:spPr>
      </p:sp>
      <p:sp>
        <p:nvSpPr>
          <p:cNvPr id="496643" name="Rectangle 1027"/>
          <p:cNvSpPr>
            <a:spLocks noGrp="1" noChangeArrowheads="1"/>
          </p:cNvSpPr>
          <p:nvPr>
            <p:ph type="body" idx="1"/>
          </p:nvPr>
        </p:nvSpPr>
        <p:spPr/>
        <p:txBody>
          <a:bodyPr/>
          <a:lstStyle/>
          <a:p>
            <a:r>
              <a:rPr lang="en-US" dirty="0" smtClean="0"/>
              <a:t>What is </a:t>
            </a:r>
            <a:r>
              <a:rPr lang="en-US" dirty="0" err="1" smtClean="0"/>
              <a:t>h</a:t>
            </a:r>
            <a:r>
              <a:rPr lang="en-US" dirty="0" smtClean="0"/>
              <a:t>?</a:t>
            </a:r>
          </a:p>
          <a:p>
            <a:r>
              <a:rPr lang="en-US" dirty="0" smtClean="0"/>
              <a:t>Can’t reduce in one step because already one queen in each row</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success of hill climbing depends very much on the shape of the state-space land- scape: if there are few local maxima and </a:t>
            </a:r>
            <a:r>
              <a:rPr lang="en-US" sz="1200" kern="1200" dirty="0" err="1" smtClean="0">
                <a:solidFill>
                  <a:schemeClr val="tx1"/>
                </a:solidFill>
                <a:effectLst/>
                <a:latin typeface="+mn-lt"/>
                <a:ea typeface="+mn-ea"/>
                <a:cs typeface="+mn-cs"/>
              </a:rPr>
              <a:t>plateaux</a:t>
            </a:r>
            <a:r>
              <a:rPr lang="en-US" sz="1200" kern="1200" dirty="0" smtClean="0">
                <a:solidFill>
                  <a:schemeClr val="tx1"/>
                </a:solidFill>
                <a:effectLst/>
                <a:latin typeface="+mn-lt"/>
                <a:ea typeface="+mn-ea"/>
                <a:cs typeface="+mn-cs"/>
              </a:rPr>
              <a:t>, random-restart hill climbing will find a good solution very quickly. On the other hand, many real problems have a landscape that looks more like a widely scattered family of balding porcupines on a flat floor, with miniature porcupines living on the tip of each porcupine needle, </a:t>
            </a:r>
            <a:r>
              <a:rPr lang="en-US" sz="1200" i="1" kern="1200" dirty="0" smtClean="0">
                <a:solidFill>
                  <a:schemeClr val="tx1"/>
                </a:solidFill>
                <a:effectLst/>
                <a:latin typeface="+mn-lt"/>
                <a:ea typeface="+mn-ea"/>
                <a:cs typeface="+mn-cs"/>
              </a:rPr>
              <a:t>ad infinitum. </a:t>
            </a:r>
            <a:r>
              <a:rPr lang="en-US" sz="1200" kern="1200" dirty="0" smtClean="0">
                <a:solidFill>
                  <a:schemeClr val="tx1"/>
                </a:solidFill>
                <a:effectLst/>
                <a:latin typeface="+mn-lt"/>
                <a:ea typeface="+mn-ea"/>
                <a:cs typeface="+mn-cs"/>
              </a:rPr>
              <a:t>NP-hard problems </a:t>
            </a:r>
            <a:r>
              <a:rPr lang="en-US" sz="1200" kern="1200" dirty="0" smtClean="0">
                <a:solidFill>
                  <a:schemeClr val="tx1"/>
                </a:solidFill>
                <a:effectLst/>
                <a:latin typeface="+mn-lt"/>
                <a:ea typeface="+mn-ea"/>
                <a:cs typeface="+mn-cs"/>
              </a:rPr>
              <a:t>typically </a:t>
            </a:r>
            <a:r>
              <a:rPr lang="en-US" sz="1200" kern="1200" dirty="0" smtClean="0">
                <a:solidFill>
                  <a:schemeClr val="tx1"/>
                </a:solidFill>
                <a:effectLst/>
                <a:latin typeface="+mn-lt"/>
                <a:ea typeface="+mn-ea"/>
                <a:cs typeface="+mn-cs"/>
              </a:rPr>
              <a:t>have an exponential number of local maxima to get stuck on. Despite this, a reasonably good local maximum can often be found after a small number of restarts. </a:t>
            </a:r>
            <a:endParaRPr lang="en-US" dirty="0" smtClean="0"/>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33</a:t>
            </a:fld>
            <a:endParaRPr lang="en-US"/>
          </a:p>
        </p:txBody>
      </p:sp>
    </p:spTree>
    <p:extLst>
      <p:ext uri="{BB962C8B-B14F-4D97-AF65-F5344CB8AC3E}">
        <p14:creationId xmlns:p14="http://schemas.microsoft.com/office/powerpoint/2010/main" val="239590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a:t>
            </a:r>
            <a:r>
              <a:rPr lang="en-US" sz="1200" kern="1200" baseline="0" dirty="0" smtClean="0">
                <a:solidFill>
                  <a:schemeClr val="tx1"/>
                </a:solidFill>
                <a:effectLst/>
                <a:latin typeface="+mn-lt"/>
                <a:ea typeface="+mn-ea"/>
                <a:cs typeface="+mn-cs"/>
              </a:rPr>
              <a:t> is local beam search?</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begins with k randomly generated states. At each step, all the successors of all k states are generated. If any one is a goal, the algorithm halts. Otherwise, it selects the k best successors from the complete list and repeats. </a:t>
            </a:r>
            <a:endParaRPr lang="en-US" dirty="0" smtClean="0"/>
          </a:p>
          <a:p>
            <a:r>
              <a:rPr lang="en-US" sz="1200" kern="1200" dirty="0" smtClean="0">
                <a:solidFill>
                  <a:schemeClr val="tx1"/>
                </a:solidFill>
                <a:effectLst/>
                <a:latin typeface="+mn-lt"/>
                <a:ea typeface="+mn-ea"/>
                <a:cs typeface="+mn-cs"/>
              </a:rPr>
              <a:t>At first sight, a local beam search with k states might seem to be nothing more than running k random restarts in parallel instead of in sequence. In fact, the two algorithms are quite different. In a random-restart search, each search process runs independently of the others. </a:t>
            </a:r>
            <a:r>
              <a:rPr lang="en-US" sz="1200" i="1" kern="1200" dirty="0" smtClean="0">
                <a:solidFill>
                  <a:schemeClr val="tx1"/>
                </a:solidFill>
                <a:effectLst/>
                <a:latin typeface="+mn-lt"/>
                <a:ea typeface="+mn-ea"/>
                <a:cs typeface="+mn-cs"/>
              </a:rPr>
              <a:t>In a local beam search, useful information is passed among the parallel search threads. </a:t>
            </a:r>
            <a:r>
              <a:rPr lang="en-US" sz="1200" kern="1200" dirty="0" smtClean="0">
                <a:solidFill>
                  <a:schemeClr val="tx1"/>
                </a:solidFill>
                <a:effectLst/>
                <a:latin typeface="+mn-lt"/>
                <a:ea typeface="+mn-ea"/>
                <a:cs typeface="+mn-cs"/>
              </a:rPr>
              <a:t>In effect, the states that generate the best successors say to the others, “Come over here, the grass is greener!” The algorithm quickly abandons unfruitful searches and moves its resources to where the most progress is being made. </a:t>
            </a:r>
            <a:endParaRPr lang="en-US" dirty="0" smtClean="0"/>
          </a:p>
          <a:p>
            <a:r>
              <a:rPr lang="en-US" sz="1200" kern="1200" dirty="0" smtClean="0">
                <a:solidFill>
                  <a:schemeClr val="tx1"/>
                </a:solidFill>
                <a:effectLst/>
                <a:latin typeface="+mn-lt"/>
                <a:ea typeface="+mn-ea"/>
                <a:cs typeface="+mn-cs"/>
              </a:rPr>
              <a:t>In its simplest form, local beam search can suffer from a lack of diversity among the k states—they can quickly become concentrated in a small region of the state space, making the search little more than an expensive version of hill climbing. A variant called </a:t>
            </a:r>
            <a:r>
              <a:rPr lang="en-US" sz="1200" b="1" kern="1200" dirty="0" smtClean="0">
                <a:solidFill>
                  <a:schemeClr val="tx1"/>
                </a:solidFill>
                <a:effectLst/>
                <a:latin typeface="+mn-lt"/>
                <a:ea typeface="+mn-ea"/>
                <a:cs typeface="+mn-cs"/>
              </a:rPr>
              <a:t>stochastic beam search, </a:t>
            </a:r>
            <a:r>
              <a:rPr lang="en-US" sz="1200" kern="1200" dirty="0" smtClean="0">
                <a:solidFill>
                  <a:schemeClr val="tx1"/>
                </a:solidFill>
                <a:effectLst/>
                <a:latin typeface="+mn-lt"/>
                <a:ea typeface="+mn-ea"/>
                <a:cs typeface="+mn-cs"/>
              </a:rPr>
              <a:t>analogous to stochastic hill climbing, helps alleviate this problem. Instead of choosing the best k from the the pool of candidate successors, stochastic beam search chooses k successors at random, with the probability of choosing a given successor being an increasing function of its value. Stochastic beam search bears some resemblance to the process of natural selection, whereby the “successors” (offspring) of a “state” (organism) populate the next generation according to its “value” (fitness). </a:t>
            </a:r>
            <a:endParaRPr lang="en-US" dirty="0" smtClean="0"/>
          </a:p>
          <a:p>
            <a:pPr marL="171450" indent="-171450">
              <a:buFont typeface="Arial"/>
              <a:buChar char="•"/>
            </a:pPr>
            <a:endParaRPr lang="en-US" sz="1200" b="1" kern="1200" dirty="0" smtClean="0">
              <a:solidFill>
                <a:schemeClr val="tx1"/>
              </a:solidFill>
              <a:effectLst/>
              <a:latin typeface="+mn-lt"/>
              <a:ea typeface="+mn-ea"/>
              <a:cs typeface="+mn-cs"/>
            </a:endParaRPr>
          </a:p>
          <a:p>
            <a:pPr marL="171450" indent="-171450">
              <a:buFont typeface="Arial"/>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34</a:t>
            </a:fld>
            <a:endParaRPr lang="en-US"/>
          </a:p>
        </p:txBody>
      </p:sp>
    </p:spTree>
    <p:extLst>
      <p:ext uri="{BB962C8B-B14F-4D97-AF65-F5344CB8AC3E}">
        <p14:creationId xmlns:p14="http://schemas.microsoft.com/office/powerpoint/2010/main" val="1707311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DDB387-84CD-944B-8601-53038990D938}" type="slidenum">
              <a:rPr lang="en-US"/>
              <a:pPr/>
              <a:t>35</a:t>
            </a:fld>
            <a:endParaRPr lang="en-US"/>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32FA16-0A35-8B40-8324-DE08D3F042DE}" type="slidenum">
              <a:rPr lang="en-US"/>
              <a:pPr/>
              <a:t>37</a:t>
            </a:fld>
            <a:endParaRPr lang="en-US"/>
          </a:p>
        </p:txBody>
      </p:sp>
      <p:sp>
        <p:nvSpPr>
          <p:cNvPr id="499714" name="Rectangle 1026"/>
          <p:cNvSpPr>
            <a:spLocks noGrp="1" noRot="1" noChangeAspect="1" noChangeArrowheads="1" noTextEdit="1"/>
          </p:cNvSpPr>
          <p:nvPr>
            <p:ph type="sldImg"/>
          </p:nvPr>
        </p:nvSpPr>
        <p:spPr>
          <a:ln/>
        </p:spPr>
      </p:sp>
      <p:sp>
        <p:nvSpPr>
          <p:cNvPr id="499715" name="Rectangle 1027"/>
          <p:cNvSpPr>
            <a:spLocks noGrp="1" noChangeArrowheads="1"/>
          </p:cNvSpPr>
          <p:nvPr>
            <p:ph type="body" idx="1"/>
          </p:nvPr>
        </p:nvSpPr>
        <p:spPr/>
        <p:txBody>
          <a:bodyPr/>
          <a:lstStyle/>
          <a:p>
            <a:r>
              <a:rPr lang="en-US" dirty="0"/>
              <a:t>This variant freezes all moves when T=0 rather than just freezing out uphill </a:t>
            </a:r>
            <a:r>
              <a:rPr lang="en-US" dirty="0" smtClean="0"/>
              <a:t>moves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F350F2BC-70E1-C641-867D-32E5E73E287E}" type="slidenum">
              <a:rPr lang="en-US"/>
              <a:pPr/>
              <a:t>38</a:t>
            </a:fld>
            <a:endParaRPr lang="en-US"/>
          </a:p>
        </p:txBody>
      </p:sp>
      <p:sp>
        <p:nvSpPr>
          <p:cNvPr id="16387" name="Rectangle 2"/>
          <p:cNvSpPr>
            <a:spLocks noGrp="1" noRot="1" noChangeAspect="1" noChangeArrowheads="1" noTextEdit="1"/>
          </p:cNvSpPr>
          <p:nvPr>
            <p:ph type="sldImg"/>
          </p:nvPr>
        </p:nvSpPr>
        <p:spPr>
          <a:xfrm>
            <a:off x="1144588" y="685800"/>
            <a:ext cx="4570412" cy="3429000"/>
          </a:xfrm>
          <a:ln/>
        </p:spPr>
      </p:sp>
      <p:sp>
        <p:nvSpPr>
          <p:cNvPr id="16388" name="Rectangle 3"/>
          <p:cNvSpPr>
            <a:spLocks noGrp="1" noChangeArrowheads="1"/>
          </p:cNvSpPr>
          <p:nvPr>
            <p:ph type="body" idx="1"/>
          </p:nvPr>
        </p:nvSpPr>
        <p:spPr>
          <a:xfrm>
            <a:off x="913805" y="4343704"/>
            <a:ext cx="5030391" cy="4113892"/>
          </a:xfrm>
          <a:noFill/>
          <a:ln/>
        </p:spPr>
        <p:txBody>
          <a:bodyPr/>
          <a:lstStyle/>
          <a:p>
            <a:endParaRPr lang="en-US">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1C2201D-5214-2842-9399-A55C39355BCF}" type="slidenum">
              <a:rPr lang="en-US">
                <a:solidFill>
                  <a:prstClr val="black"/>
                </a:solidFill>
              </a:rPr>
              <a:pPr/>
              <a:t>40</a:t>
            </a:fld>
            <a:endParaRPr lang="en-US">
              <a:solidFill>
                <a:prstClr val="black"/>
              </a:solidFill>
            </a:endParaRPr>
          </a:p>
        </p:txBody>
      </p:sp>
      <p:sp>
        <p:nvSpPr>
          <p:cNvPr id="24579" name="Rectangle 2"/>
          <p:cNvSpPr>
            <a:spLocks noGrp="1" noRot="1" noChangeAspect="1" noChangeArrowheads="1" noTextEdit="1"/>
          </p:cNvSpPr>
          <p:nvPr>
            <p:ph type="sldImg"/>
          </p:nvPr>
        </p:nvSpPr>
        <p:spPr>
          <a:xfrm>
            <a:off x="1144588" y="685800"/>
            <a:ext cx="4570412" cy="3429000"/>
          </a:xfrm>
          <a:ln/>
        </p:spPr>
      </p:sp>
      <p:sp>
        <p:nvSpPr>
          <p:cNvPr id="24580" name="Rectangle 3"/>
          <p:cNvSpPr>
            <a:spLocks noGrp="1" noChangeArrowheads="1"/>
          </p:cNvSpPr>
          <p:nvPr>
            <p:ph type="body" idx="1"/>
          </p:nvPr>
        </p:nvSpPr>
        <p:spPr>
          <a:xfrm>
            <a:off x="913805" y="4343704"/>
            <a:ext cx="5030391" cy="4113892"/>
          </a:xfrm>
          <a:noFill/>
          <a:ln/>
        </p:spPr>
        <p:txBody>
          <a:bodyPr/>
          <a:lstStyle/>
          <a:p>
            <a:r>
              <a:rPr lang="en-US">
                <a:latin typeface="Times New Roman" charset="0"/>
              </a:rPr>
              <a:t>One the fitness has been assigned, pairs of chromosomes representing heat exchanger designs can be chosen for mating.</a:t>
            </a:r>
          </a:p>
          <a:p>
            <a:endParaRPr lang="en-US">
              <a:latin typeface="Times New Roman" charset="0"/>
            </a:endParaRPr>
          </a:p>
          <a:p>
            <a:r>
              <a:rPr lang="en-US">
                <a:latin typeface="Times New Roman" charset="0"/>
              </a:rPr>
              <a:t>The higher the fitness, the greater the probability of the design being selected. Consequently, some of the weaker population members do not mate at all, whilst superior ones are chosen many times.</a:t>
            </a:r>
          </a:p>
          <a:p>
            <a:endParaRPr lang="en-US">
              <a:latin typeface="Times New Roman" charset="0"/>
            </a:endParaRPr>
          </a:p>
          <a:p>
            <a:r>
              <a:rPr lang="en-US">
                <a:latin typeface="Times New Roman" charset="0"/>
              </a:rPr>
              <a:t>It is even statistically possible for a member to be chosen to mate with itself. This has no advantage, as the offspring will be identical to the parent.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BD9680A-66C7-8242-A1FF-C5A2F4026EEC}" type="slidenum">
              <a:rPr lang="en-US"/>
              <a:pPr/>
              <a:t>42</a:t>
            </a:fld>
            <a:endParaRPr lang="en-US"/>
          </a:p>
        </p:txBody>
      </p:sp>
      <p:sp>
        <p:nvSpPr>
          <p:cNvPr id="34819" name="Rectangle 2"/>
          <p:cNvSpPr>
            <a:spLocks noGrp="1" noRot="1" noChangeAspect="1" noChangeArrowheads="1" noTextEdit="1"/>
          </p:cNvSpPr>
          <p:nvPr>
            <p:ph type="sldImg"/>
          </p:nvPr>
        </p:nvSpPr>
        <p:spPr>
          <a:xfrm>
            <a:off x="1144588" y="685800"/>
            <a:ext cx="4570412" cy="3429000"/>
          </a:xfrm>
          <a:ln/>
        </p:spPr>
      </p:sp>
      <p:sp>
        <p:nvSpPr>
          <p:cNvPr id="34820" name="Rectangle 3"/>
          <p:cNvSpPr>
            <a:spLocks noGrp="1" noChangeArrowheads="1"/>
          </p:cNvSpPr>
          <p:nvPr>
            <p:ph type="body" idx="1"/>
          </p:nvPr>
        </p:nvSpPr>
        <p:spPr>
          <a:xfrm>
            <a:off x="913805" y="4343704"/>
            <a:ext cx="5030391" cy="4113892"/>
          </a:xfrm>
          <a:noFill/>
          <a:ln/>
        </p:spPr>
        <p:txBody>
          <a:bodyPr/>
          <a:lstStyle/>
          <a:p>
            <a:r>
              <a:rPr lang="en-US">
                <a:latin typeface="Times New Roman" charset="0"/>
              </a:rPr>
              <a:t>Summary of the previous steps to the model.</a:t>
            </a:r>
          </a:p>
          <a:p>
            <a:endParaRPr lang="en-US">
              <a:latin typeface="Times New Roman" charset="0"/>
            </a:endParaRPr>
          </a:p>
          <a:p>
            <a:r>
              <a:rPr lang="en-US">
                <a:latin typeface="Times New Roman" charset="0"/>
              </a:rPr>
              <a:t>Populations are continuously produced, going round the outer loop of this diagram, until the desired amount of optimisation has been achieved.</a:t>
            </a:r>
          </a:p>
        </p:txBody>
      </p:sp>
    </p:spTree>
    <p:extLst>
      <p:ext uri="{BB962C8B-B14F-4D97-AF65-F5344CB8AC3E}">
        <p14:creationId xmlns:p14="http://schemas.microsoft.com/office/powerpoint/2010/main" val="2097701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43</a:t>
            </a:fld>
            <a:endParaRPr lang="en-US"/>
          </a:p>
        </p:txBody>
      </p:sp>
    </p:spTree>
    <p:extLst>
      <p:ext uri="{BB962C8B-B14F-4D97-AF65-F5344CB8AC3E}">
        <p14:creationId xmlns:p14="http://schemas.microsoft.com/office/powerpoint/2010/main" val="249433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39540A-BB68-DD4E-AEBB-E6646A249E2F}" type="slidenum">
              <a:rPr lang="en-US"/>
              <a:pPr/>
              <a:t>12</a:t>
            </a:fld>
            <a:endParaRPr lang="en-US"/>
          </a:p>
        </p:txBody>
      </p:sp>
      <p:sp>
        <p:nvSpPr>
          <p:cNvPr id="526338" name="Rectangle 1026"/>
          <p:cNvSpPr>
            <a:spLocks noGrp="1" noRot="1" noChangeAspect="1" noChangeArrowheads="1" noTextEdit="1"/>
          </p:cNvSpPr>
          <p:nvPr>
            <p:ph type="sldImg"/>
          </p:nvPr>
        </p:nvSpPr>
        <p:spPr>
          <a:ln/>
        </p:spPr>
      </p:sp>
      <p:sp>
        <p:nvSpPr>
          <p:cNvPr id="526339" name="Rectangle 1027"/>
          <p:cNvSpPr>
            <a:spLocks noGrp="1" noChangeArrowheads="1"/>
          </p:cNvSpPr>
          <p:nvPr>
            <p:ph type="body" idx="1"/>
          </p:nvPr>
        </p:nvSpPr>
        <p:spPr/>
        <p:txBody>
          <a:bodyPr/>
          <a:lstStyle/>
          <a:p>
            <a:r>
              <a:rPr lang="en-US" dirty="0" smtClean="0"/>
              <a:t>Not</a:t>
            </a:r>
            <a:r>
              <a:rPr lang="en-US" baseline="0" dirty="0" smtClean="0"/>
              <a:t> complete because if, for example, heuristic is real bad it could have you lost in an irrelevant but infinite subspace.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b="1" kern="1200" dirty="0" smtClean="0">
                <a:solidFill>
                  <a:schemeClr val="tx1"/>
                </a:solidFill>
                <a:effectLst/>
                <a:latin typeface="+mn-lt"/>
                <a:ea typeface="+mn-ea"/>
                <a:cs typeface="+mn-cs"/>
              </a:rPr>
              <a:t>Local beam search with k = 1 is hill-climbing search. </a:t>
            </a:r>
          </a:p>
          <a:p>
            <a:pPr marL="171450" indent="-171450">
              <a:buFont typeface="Arial"/>
              <a:buChar char="•"/>
            </a:pPr>
            <a:endParaRPr lang="en-US" sz="1200" b="1" kern="1200" dirty="0" smtClean="0">
              <a:solidFill>
                <a:schemeClr val="tx1"/>
              </a:solidFill>
              <a:effectLst/>
              <a:latin typeface="+mn-lt"/>
              <a:ea typeface="+mn-ea"/>
              <a:cs typeface="+mn-cs"/>
            </a:endParaRPr>
          </a:p>
          <a:p>
            <a:pPr marL="171450" indent="-171450">
              <a:buFont typeface="Arial"/>
              <a:buChar char="•"/>
            </a:pPr>
            <a:r>
              <a:rPr lang="en-US" sz="1200" b="1" kern="1200" dirty="0" smtClean="0">
                <a:solidFill>
                  <a:schemeClr val="tx1"/>
                </a:solidFill>
                <a:effectLst/>
                <a:latin typeface="+mn-lt"/>
                <a:ea typeface="+mn-ea"/>
                <a:cs typeface="+mn-cs"/>
              </a:rPr>
              <a:t>Local beam search with one initial state and no limit on the number of states retained, resembles breadth-first search in that it adds one complete layer of nodes before adding the next layer. Starting from one state, the algorithm would be essentially identical to breadth-first search except that each layer is generated all at once. </a:t>
            </a:r>
          </a:p>
          <a:p>
            <a:pPr marL="171450" indent="-171450">
              <a:buFont typeface="Arial"/>
              <a:buChar char="•"/>
            </a:pPr>
            <a:endParaRPr lang="en-US" sz="1200" b="1" kern="1200" dirty="0" smtClean="0">
              <a:solidFill>
                <a:schemeClr val="tx1"/>
              </a:solidFill>
              <a:effectLst/>
              <a:latin typeface="+mn-lt"/>
              <a:ea typeface="+mn-ea"/>
              <a:cs typeface="+mn-cs"/>
            </a:endParaRPr>
          </a:p>
          <a:p>
            <a:pPr marL="171450" indent="-171450">
              <a:buFont typeface="Arial"/>
              <a:buChar char="•"/>
            </a:pPr>
            <a:r>
              <a:rPr lang="en-US" sz="1200" b="1" kern="1200" dirty="0" smtClean="0">
                <a:solidFill>
                  <a:schemeClr val="tx1"/>
                </a:solidFill>
                <a:effectLst/>
                <a:latin typeface="+mn-lt"/>
                <a:ea typeface="+mn-ea"/>
                <a:cs typeface="+mn-cs"/>
              </a:rPr>
              <a:t>Simulated annealing with T = 0 at all times: ignoring the fact that the termination step would be triggered immediately, the search would be identical to first-choice hill climb- </a:t>
            </a:r>
            <a:r>
              <a:rPr lang="en-US" sz="1200" b="1" kern="1200" dirty="0" err="1" smtClean="0">
                <a:solidFill>
                  <a:schemeClr val="tx1"/>
                </a:solidFill>
                <a:effectLst/>
                <a:latin typeface="+mn-lt"/>
                <a:ea typeface="+mn-ea"/>
                <a:cs typeface="+mn-cs"/>
              </a:rPr>
              <a:t>ing</a:t>
            </a:r>
            <a:r>
              <a:rPr lang="en-US" sz="1200" b="1" kern="1200" dirty="0" smtClean="0">
                <a:solidFill>
                  <a:schemeClr val="tx1"/>
                </a:solidFill>
                <a:effectLst/>
                <a:latin typeface="+mn-lt"/>
                <a:ea typeface="+mn-ea"/>
                <a:cs typeface="+mn-cs"/>
              </a:rPr>
              <a:t> because every downward successor would be rejected with probability 1. (Exercise may be modified in future printings.) </a:t>
            </a:r>
          </a:p>
          <a:p>
            <a:pPr marL="171450" indent="-171450">
              <a:buFont typeface="Arial"/>
              <a:buChar char="•"/>
            </a:pPr>
            <a:endParaRPr lang="en-US" sz="1200" b="1" kern="1200" dirty="0" smtClean="0">
              <a:solidFill>
                <a:schemeClr val="tx1"/>
              </a:solidFill>
              <a:effectLst/>
              <a:latin typeface="+mn-lt"/>
              <a:ea typeface="+mn-ea"/>
              <a:cs typeface="+mn-cs"/>
            </a:endParaRPr>
          </a:p>
          <a:p>
            <a:pPr marL="171450" indent="-171450">
              <a:buFont typeface="Arial"/>
              <a:buChar char="•"/>
            </a:pPr>
            <a:r>
              <a:rPr lang="en-US" sz="1200" b="1" kern="1200" dirty="0" smtClean="0">
                <a:solidFill>
                  <a:schemeClr val="tx1"/>
                </a:solidFill>
                <a:effectLst/>
                <a:latin typeface="+mn-lt"/>
                <a:ea typeface="+mn-ea"/>
                <a:cs typeface="+mn-cs"/>
              </a:rPr>
              <a:t>Simulated annealing with T = ∞ at all times is a random-walk search: it always accepts a new state. </a:t>
            </a:r>
          </a:p>
          <a:p>
            <a:pPr marL="171450" indent="-171450">
              <a:buFont typeface="Arial"/>
              <a:buChar char="•"/>
            </a:pPr>
            <a:endParaRPr lang="en-US" sz="1200" b="1" kern="1200" dirty="0" smtClean="0">
              <a:solidFill>
                <a:schemeClr val="tx1"/>
              </a:solidFill>
              <a:effectLst/>
              <a:latin typeface="+mn-lt"/>
              <a:ea typeface="+mn-ea"/>
              <a:cs typeface="+mn-cs"/>
            </a:endParaRPr>
          </a:p>
          <a:p>
            <a:pPr marL="171450" indent="-171450">
              <a:buFont typeface="Arial"/>
              <a:buChar char="•"/>
            </a:pPr>
            <a:r>
              <a:rPr lang="en-US" sz="1200" b="1" kern="1200" dirty="0" smtClean="0">
                <a:solidFill>
                  <a:schemeClr val="tx1"/>
                </a:solidFill>
                <a:effectLst/>
                <a:latin typeface="+mn-lt"/>
                <a:ea typeface="+mn-ea"/>
                <a:cs typeface="+mn-cs"/>
              </a:rPr>
              <a:t>Genetic algorithm with population size N = 1: if the population size is 1, then the two selected parents will be the same individual; crossover yields an exact copy of the individual; then there is a small chance of mutation. Thus, the algorithm executes a random walk in the space of individuals. </a:t>
            </a:r>
          </a:p>
          <a:p>
            <a:pPr marL="171450" indent="-171450">
              <a:buFont typeface="Arial"/>
              <a:buChar char="•"/>
            </a:pP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8B24AD3-3069-BE4F-BC9C-D220061702B3}" type="slidenum">
              <a:rPr lang="en-US" smtClean="0"/>
              <a:t>44</a:t>
            </a:fld>
            <a:endParaRPr lang="en-US"/>
          </a:p>
        </p:txBody>
      </p:sp>
    </p:spTree>
    <p:extLst>
      <p:ext uri="{BB962C8B-B14F-4D97-AF65-F5344CB8AC3E}">
        <p14:creationId xmlns:p14="http://schemas.microsoft.com/office/powerpoint/2010/main" val="319951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D33F3-7BD6-954E-B903-0732003306C2}" type="slidenum">
              <a:rPr lang="en-US"/>
              <a:pPr/>
              <a:t>13</a:t>
            </a:fld>
            <a:endParaRPr lang="en-US"/>
          </a:p>
        </p:txBody>
      </p:sp>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36FBC1-B123-A341-9569-293CE98A815B}" type="slidenum">
              <a:rPr lang="en-US"/>
              <a:pPr/>
              <a:t>14</a:t>
            </a:fld>
            <a:endParaRPr lang="en-US"/>
          </a:p>
        </p:txBody>
      </p:sp>
      <p:sp>
        <p:nvSpPr>
          <p:cNvPr id="456706" name="Rectangle 1026"/>
          <p:cNvSpPr>
            <a:spLocks noGrp="1" noRot="1" noChangeAspect="1" noChangeArrowheads="1" noTextEdit="1"/>
          </p:cNvSpPr>
          <p:nvPr>
            <p:ph type="sldImg"/>
          </p:nvPr>
        </p:nvSpPr>
        <p:spPr>
          <a:ln/>
        </p:spPr>
      </p:sp>
      <p:sp>
        <p:nvSpPr>
          <p:cNvPr id="456707"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079CA2-DF96-6F48-8144-8B4A6658F621}" type="slidenum">
              <a:rPr lang="en-US"/>
              <a:pPr/>
              <a:t>15</a:t>
            </a:fld>
            <a:endParaRPr lang="en-US"/>
          </a:p>
        </p:txBody>
      </p:sp>
      <p:sp>
        <p:nvSpPr>
          <p:cNvPr id="458754" name="Rectangle 2"/>
          <p:cNvSpPr>
            <a:spLocks noGrp="1" noRot="1" noChangeAspect="1" noChangeArrowheads="1" noTextEdit="1"/>
          </p:cNvSpPr>
          <p:nvPr>
            <p:ph type="sldImg"/>
          </p:nvPr>
        </p:nvSpPr>
        <p:spPr>
          <a:ln/>
        </p:spPr>
      </p:sp>
      <p:sp>
        <p:nvSpPr>
          <p:cNvPr id="458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60314B-1EDC-D74E-B302-C64FC5EEF129}" type="slidenum">
              <a:rPr lang="en-US"/>
              <a:pPr/>
              <a:t>16</a:t>
            </a:fld>
            <a:endParaRPr lang="en-US"/>
          </a:p>
        </p:txBody>
      </p:sp>
      <p:sp>
        <p:nvSpPr>
          <p:cNvPr id="528386" name="Rectangle 1026"/>
          <p:cNvSpPr>
            <a:spLocks noGrp="1" noRot="1" noChangeAspect="1" noChangeArrowheads="1" noTextEdit="1"/>
          </p:cNvSpPr>
          <p:nvPr>
            <p:ph type="sldImg"/>
          </p:nvPr>
        </p:nvSpPr>
        <p:spPr>
          <a:ln/>
        </p:spPr>
      </p:sp>
      <p:sp>
        <p:nvSpPr>
          <p:cNvPr id="528387"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0D4AF-C886-B646-ABFE-2CF2B1F00ECF}" type="slidenum">
              <a:rPr lang="en-US"/>
              <a:pPr/>
              <a:t>17</a:t>
            </a:fld>
            <a:endParaRPr lang="en-US"/>
          </a:p>
        </p:txBody>
      </p:sp>
      <p:sp>
        <p:nvSpPr>
          <p:cNvPr id="530434" name="Rectangle 1026"/>
          <p:cNvSpPr>
            <a:spLocks noGrp="1" noRot="1" noChangeAspect="1" noChangeArrowheads="1" noTextEdit="1"/>
          </p:cNvSpPr>
          <p:nvPr>
            <p:ph type="sldImg"/>
          </p:nvPr>
        </p:nvSpPr>
        <p:spPr>
          <a:ln/>
        </p:spPr>
      </p:sp>
      <p:sp>
        <p:nvSpPr>
          <p:cNvPr id="530435"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A903A7-74AE-3247-B372-DDE060B95B8B}" type="slidenum">
              <a:rPr lang="en-US"/>
              <a:pPr/>
              <a:t>18</a:t>
            </a:fld>
            <a:endParaRPr lang="en-US"/>
          </a:p>
        </p:txBody>
      </p:sp>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60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457200" y="6492875"/>
            <a:ext cx="3429000" cy="283845"/>
          </a:xfrm>
          <a:prstGeom prst="rect">
            <a:avLst/>
          </a:prstGeom>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25FC387-D6ED-8F40-826E-ED0E74977C7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457200" y="6492875"/>
            <a:ext cx="3429000" cy="28384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49C0F18-5A12-5C4B-BF6F-8FCDBAC1629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457200" y="6492875"/>
            <a:ext cx="3429000" cy="28384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4F3DA3-7DD5-E94E-9F4F-2E9AF0C8182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smtClean="0"/>
              <a:t>Click to add title</a:t>
            </a:r>
            <a:endParaRPr lang="en-US" dirty="0"/>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609077573"/>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0" y="228600"/>
            <a:ext cx="81534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95400"/>
            <a:ext cx="8178800" cy="47625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xfrm>
            <a:off x="457200" y="6492875"/>
            <a:ext cx="3429000" cy="283845"/>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450DF0C5-07C2-9C40-92E3-D1200EA5F8AC}" type="slidenum">
              <a:rPr lang="en-US" smtClean="0"/>
              <a:pPr/>
              <a:t>‹#›</a:t>
            </a:fld>
            <a:endParaRPr 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smtClean="0"/>
              <a:t>Click to add title</a:t>
            </a:r>
            <a:endParaRPr lang="en-US" dirty="0"/>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60907757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smtClean="0"/>
            </a:lvl1pPr>
          </a:lstStyle>
          <a:p>
            <a:fld id="{706FBB19-E5CB-9045-9BCB-23575B03D150}" type="slidenum">
              <a:rPr lang="en-US"/>
              <a:pPr/>
              <a:t>‹#›</a:t>
            </a:fld>
            <a:endParaRPr lang="en-US"/>
          </a:p>
        </p:txBody>
      </p:sp>
    </p:spTree>
    <p:extLst>
      <p:ext uri="{BB962C8B-B14F-4D97-AF65-F5344CB8AC3E}">
        <p14:creationId xmlns:p14="http://schemas.microsoft.com/office/powerpoint/2010/main" val="1920740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smtClean="0"/>
            </a:lvl1pPr>
          </a:lstStyle>
          <a:p>
            <a:fld id="{6CAD8D65-79A0-FC41-9205-023D8168764B}" type="slidenum">
              <a:rPr lang="en-US"/>
              <a:pPr/>
              <a:t>‹#›</a:t>
            </a:fld>
            <a:endParaRPr lang="en-US"/>
          </a:p>
        </p:txBody>
      </p:sp>
    </p:spTree>
    <p:extLst>
      <p:ext uri="{BB962C8B-B14F-4D97-AF65-F5344CB8AC3E}">
        <p14:creationId xmlns:p14="http://schemas.microsoft.com/office/powerpoint/2010/main" val="2484734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en-US"/>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8" name="Slide Number Placeholder 7"/>
          <p:cNvSpPr>
            <a:spLocks noGrp="1"/>
          </p:cNvSpPr>
          <p:nvPr>
            <p:ph type="sldNum" sz="quarter" idx="12"/>
          </p:nvPr>
        </p:nvSpPr>
        <p:spPr>
          <a:xfrm>
            <a:off x="6553200" y="6248400"/>
            <a:ext cx="1905000" cy="457200"/>
          </a:xfrm>
        </p:spPr>
        <p:txBody>
          <a:bodyPr/>
          <a:lstStyle>
            <a:lvl1pPr>
              <a:defRPr smtClean="0"/>
            </a:lvl1pPr>
          </a:lstStyle>
          <a:p>
            <a:fld id="{F0EBEEC9-3845-034E-96E5-6331468F4057}" type="slidenum">
              <a:rPr lang="en-US"/>
              <a:pPr/>
              <a:t>‹#›</a:t>
            </a:fld>
            <a:endParaRPr lang="en-US"/>
          </a:p>
        </p:txBody>
      </p:sp>
    </p:spTree>
    <p:extLst>
      <p:ext uri="{BB962C8B-B14F-4D97-AF65-F5344CB8AC3E}">
        <p14:creationId xmlns:p14="http://schemas.microsoft.com/office/powerpoint/2010/main" val="2072386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60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25FC387-D6ED-8F40-826E-ED0E74977C7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3999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2D3A695E-CF49-844C-908C-762332DE5207}"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2545137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457200" y="6492875"/>
            <a:ext cx="3429000" cy="28384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D3A695E-CF49-844C-908C-762332DE5207}"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7200" b="0" cap="none"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a:solidFill>
                <a:srgbClr val="000000"/>
              </a:solidFill>
            </a:endParaRPr>
          </a:p>
        </p:txBody>
      </p:sp>
      <p:sp>
        <p:nvSpPr>
          <p:cNvPr id="8" name="Slide Number Placeholder 7"/>
          <p:cNvSpPr>
            <a:spLocks noGrp="1"/>
          </p:cNvSpPr>
          <p:nvPr>
            <p:ph type="sldNum" sz="quarter" idx="11"/>
          </p:nvPr>
        </p:nvSpPr>
        <p:spPr/>
        <p:txBody>
          <a:bodyPr/>
          <a:lstStyle/>
          <a:p>
            <a:fld id="{F2A70B9C-C57A-3D4C-A52F-B9A7773FFEFE}" type="slidenum">
              <a:rPr lang="en-US" smtClean="0">
                <a:solidFill>
                  <a:srgbClr val="D1282E"/>
                </a:solidFill>
              </a:rPr>
              <a:pPr/>
              <a:t>‹#›</a:t>
            </a:fld>
            <a:endParaRPr lang="en-US">
              <a:solidFill>
                <a:srgbClr val="D1282E"/>
              </a:solidFill>
            </a:endParaRPr>
          </a:p>
        </p:txBody>
      </p:sp>
      <p:sp>
        <p:nvSpPr>
          <p:cNvPr id="9" name="Footer Placeholder 8"/>
          <p:cNvSpPr>
            <a:spLocks noGrp="1"/>
          </p:cNvSpPr>
          <p:nvPr>
            <p:ph type="ftr" sz="quarter" idx="12"/>
          </p:nvPr>
        </p:nvSpPr>
        <p:spPr/>
        <p:txBody>
          <a:bodyPr/>
          <a:lstStyle/>
          <a:p>
            <a:endParaRPr lang="en-US">
              <a:solidFill>
                <a:srgbClr val="000000"/>
              </a:solidFill>
            </a:endParaRPr>
          </a:p>
        </p:txBody>
      </p:sp>
    </p:spTree>
    <p:extLst>
      <p:ext uri="{BB962C8B-B14F-4D97-AF65-F5344CB8AC3E}">
        <p14:creationId xmlns:p14="http://schemas.microsoft.com/office/powerpoint/2010/main" val="1396039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3C6A6ADA-231C-2F4E-9AF9-D7EAFFA7E302}"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597489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solidFill>
                <a:srgbClr val="000000"/>
              </a:solidFill>
            </a:endParaRPr>
          </a:p>
        </p:txBody>
      </p:sp>
      <p:sp>
        <p:nvSpPr>
          <p:cNvPr id="8" name="Footer Placeholder 7"/>
          <p:cNvSpPr>
            <a:spLocks noGrp="1"/>
          </p:cNvSpPr>
          <p:nvPr>
            <p:ph type="ftr" sz="quarter" idx="11"/>
          </p:nvPr>
        </p:nvSpPr>
        <p:spPr/>
        <p:txBody>
          <a:bodyPr/>
          <a:lstStyle/>
          <a:p>
            <a:endParaRPr lang="en-US">
              <a:solidFill>
                <a:srgbClr val="000000"/>
              </a:solidFill>
            </a:endParaRPr>
          </a:p>
        </p:txBody>
      </p:sp>
      <p:sp>
        <p:nvSpPr>
          <p:cNvPr id="9" name="Slide Number Placeholder 8"/>
          <p:cNvSpPr>
            <a:spLocks noGrp="1"/>
          </p:cNvSpPr>
          <p:nvPr>
            <p:ph type="sldNum" sz="quarter" idx="12"/>
          </p:nvPr>
        </p:nvSpPr>
        <p:spPr/>
        <p:txBody>
          <a:bodyPr/>
          <a:lstStyle/>
          <a:p>
            <a:fld id="{4E0E8C61-63B8-9343-8A74-941ED303D62D}"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41866831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5" name="Slide Number Placeholder 4"/>
          <p:cNvSpPr>
            <a:spLocks noGrp="1"/>
          </p:cNvSpPr>
          <p:nvPr>
            <p:ph type="sldNum" sz="quarter" idx="12"/>
          </p:nvPr>
        </p:nvSpPr>
        <p:spPr/>
        <p:txBody>
          <a:bodyPr/>
          <a:lstStyle/>
          <a:p>
            <a:fld id="{EA868E83-1B78-5545-806D-587471DC150E}"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3239636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solidFill>
            </a:endParaRPr>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8C2624EC-1F17-4A4F-B36C-388417E6C1F2}"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741976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D421B90F-881D-8344-A850-3DEAE14EA74D}" type="slidenum">
              <a:rPr lang="en-US" smtClean="0">
                <a:solidFill>
                  <a:srgbClr val="D1282E"/>
                </a:solidFill>
              </a:rPr>
              <a:pPr/>
              <a:t>‹#›</a:t>
            </a:fld>
            <a:endParaRPr lang="en-US">
              <a:solidFill>
                <a:srgbClr val="D1282E"/>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79990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B3C1ECC-FBA0-9A4B-A4FA-F0062402B84B}" type="slidenum">
              <a:rPr lang="en-US" smtClean="0">
                <a:solidFill>
                  <a:srgbClr val="000000"/>
                </a:solidFill>
              </a:rPr>
              <a:pPr/>
              <a:t>‹#›</a:t>
            </a:fld>
            <a:endParaRPr lang="en-US">
              <a:solidFill>
                <a:srgbClr val="000000"/>
              </a:solidFill>
            </a:endParaRP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231173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049C0F18-5A12-5C4B-BF6F-8FCDBAC16295}"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25681300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174F3DA3-7DD5-E94E-9F4F-2E9AF0C8182C}"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0594219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smtClean="0"/>
              <a:t>Click to add title</a:t>
            </a:r>
            <a:endParaRPr lang="en-US" dirty="0"/>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99749424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7200" b="0" cap="none"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F2A70B9C-C57A-3D4C-A52F-B9A7773FFEFE}" type="slidenum">
              <a:rPr lang="en-US" smtClean="0"/>
              <a:pPr/>
              <a:t>‹#›</a:t>
            </a:fld>
            <a:endParaRPr lang="en-US"/>
          </a:p>
        </p:txBody>
      </p:sp>
      <p:sp>
        <p:nvSpPr>
          <p:cNvPr id="9" name="Footer Placeholder 8"/>
          <p:cNvSpPr>
            <a:spLocks noGrp="1"/>
          </p:cNvSpPr>
          <p:nvPr>
            <p:ph type="ftr" sz="quarter" idx="12"/>
          </p:nvPr>
        </p:nvSpPr>
        <p:spPr>
          <a:xfrm>
            <a:off x="457200" y="6492875"/>
            <a:ext cx="3429000" cy="283845"/>
          </a:xfrm>
          <a:prstGeom prst="rect">
            <a:avLst/>
          </a:prstGeom>
        </p:spPr>
        <p:txBody>
          <a:bodyPr/>
          <a:lstStyle/>
          <a:p>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0" y="228600"/>
            <a:ext cx="81534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95400"/>
            <a:ext cx="8178800" cy="47625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450DF0C5-07C2-9C40-92E3-D1200EA5F8AC}"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53509664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smtClean="0"/>
              <a:t>Click to add title</a:t>
            </a:r>
            <a:endParaRPr lang="en-US" dirty="0"/>
          </a:p>
        </p:txBody>
      </p:sp>
      <p:sp>
        <p:nvSpPr>
          <p:cNvPr id="7" name="Line 10"/>
          <p:cNvSpPr>
            <a:spLocks noChangeShapeType="1"/>
          </p:cNvSpPr>
          <p:nvPr userDrawn="1"/>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1059406822"/>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457200" y="6492875"/>
            <a:ext cx="3429000" cy="28384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C6A6ADA-231C-2F4E-9AF9-D7EAFFA7E30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457200" y="6492875"/>
            <a:ext cx="3429000" cy="28384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E0E8C61-63B8-9343-8A74-941ED303D62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57200" y="6492875"/>
            <a:ext cx="3429000" cy="28384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A868E83-1B78-5545-806D-587471DC150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a:xfrm>
            <a:off x="457200" y="6492875"/>
            <a:ext cx="3429000" cy="28384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C2624EC-1F17-4A4F-B36C-388417E6C1F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457200" y="6492875"/>
            <a:ext cx="3429000" cy="28384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421B90F-881D-8344-A850-3DEAE14EA74D}"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457200" y="6492875"/>
            <a:ext cx="3429000" cy="28384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B3C1ECC-FBA0-9A4B-A4FA-F0062402B84B}" type="slidenum">
              <a:rPr lang="en-US" smtClean="0"/>
              <a:pPr/>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450DF0C5-07C2-9C40-92E3-D1200EA5F8AC}" type="slidenum">
              <a:rPr lang="en-US" smtClean="0"/>
              <a:pPr/>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28" r:id="rId14"/>
    <p:sldLayoutId id="2147483899" r:id="rId15"/>
    <p:sldLayoutId id="2147483900" r:id="rId16"/>
    <p:sldLayoutId id="2147483901" r:id="rId17"/>
  </p:sldLayoutIdLst>
  <p:timing>
    <p:tnLst>
      <p:par>
        <p:cTn xmlns:p14="http://schemas.microsoft.com/office/powerpoint/2010/main" id="1" dur="indefinite" restart="never" nodeType="tmRoot"/>
      </p:par>
    </p:tnLst>
  </p:timing>
  <p:hf hdr="0" ftr="0" dt="0"/>
  <p:txStyles>
    <p:titleStyle>
      <a:lvl1pPr algn="l" defTabSz="914400" rtl="0" eaLnBrk="1" latinLnBrk="0" hangingPunct="1">
        <a:spcBef>
          <a:spcPct val="0"/>
        </a:spcBef>
        <a:buNone/>
        <a:defRPr sz="3600" b="0" i="0" kern="1200" cap="none" spc="-60" baseline="0">
          <a:solidFill>
            <a:schemeClr val="tx2"/>
          </a:solidFill>
          <a:effectLst/>
          <a:latin typeface="Arial Black"/>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solidFill>
                <a:srgbClr val="000000"/>
              </a:solidFill>
            </a:endParaRP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solidFill>
                <a:srgbClr val="000000"/>
              </a:solidFill>
            </a:endParaRP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450DF0C5-07C2-9C40-92E3-D1200EA5F8AC}" type="slidenum">
              <a:rPr lang="en-US" smtClean="0">
                <a:solidFill>
                  <a:srgbClr val="D1282E"/>
                </a:solidFill>
              </a:rPr>
              <a:pPr/>
              <a:t>‹#›</a:t>
            </a:fld>
            <a:endParaRPr lang="en-US">
              <a:solidFill>
                <a:srgbClr val="D1282E"/>
              </a:solidFill>
            </a:endParaRPr>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334921763"/>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Lst>
  <p:hf hdr="0" ftr="0" dt="0"/>
  <p:txStyles>
    <p:titleStyle>
      <a:lvl1pPr algn="l" defTabSz="914400" rtl="0" eaLnBrk="1" latinLnBrk="0" hangingPunct="1">
        <a:spcBef>
          <a:spcPct val="0"/>
        </a:spcBef>
        <a:buNone/>
        <a:defRPr sz="3600" b="0" i="0" kern="1200" cap="none" spc="-60" baseline="0">
          <a:solidFill>
            <a:schemeClr val="tx2"/>
          </a:solidFill>
          <a:effectLst/>
          <a:latin typeface="Arial Black"/>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3.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3.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emf"/><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7.png"/><Relationship Id="rId5" Type="http://schemas.openxmlformats.org/officeDocument/2006/relationships/image" Target="../media/image8.emf"/><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9.png"/><Relationship Id="rId5" Type="http://schemas.openxmlformats.org/officeDocument/2006/relationships/image" Target="../media/image8.emf"/><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0.png"/><Relationship Id="rId5" Type="http://schemas.openxmlformats.org/officeDocument/2006/relationships/image" Target="../media/image8.emf"/><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1.png"/><Relationship Id="rId5" Type="http://schemas.openxmlformats.org/officeDocument/2006/relationships/image" Target="../media/image8.emf"/><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2.png"/><Relationship Id="rId5" Type="http://schemas.openxmlformats.org/officeDocument/2006/relationships/image" Target="../media/image8.emf"/><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4.png"/><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jpeg"/></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 Id="rId3"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5.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wmf"/></Relationships>
</file>

<file path=ppt/slides/_rels/slide42.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wmf"/><Relationship Id="rId5" Type="http://schemas.openxmlformats.org/officeDocument/2006/relationships/image" Target="../media/image25.wmf"/><Relationship Id="rId6" Type="http://schemas.openxmlformats.org/officeDocument/2006/relationships/image" Target="../media/image28.wmf"/><Relationship Id="rId7" Type="http://schemas.openxmlformats.org/officeDocument/2006/relationships/image" Target="../media/image29.wmf"/><Relationship Id="rId8" Type="http://schemas.openxmlformats.org/officeDocument/2006/relationships/image" Target="../media/image30.wmf"/><Relationship Id="rId9" Type="http://schemas.openxmlformats.org/officeDocument/2006/relationships/image" Target="../media/image31.emf"/><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3.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3.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3.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544498"/>
            <a:ext cx="8001000" cy="1884502"/>
          </a:xfrm>
        </p:spPr>
        <p:txBody>
          <a:bodyPr/>
          <a:lstStyle/>
          <a:p>
            <a:r>
              <a:rPr lang="en-US" sz="3600" dirty="0" smtClean="0"/>
              <a:t>CSCI 561</a:t>
            </a:r>
            <a:br>
              <a:rPr lang="en-US" sz="3600" dirty="0" smtClean="0"/>
            </a:br>
            <a:r>
              <a:rPr lang="en-US" sz="3600" dirty="0" smtClean="0"/>
              <a:t>Foundations </a:t>
            </a:r>
            <a:r>
              <a:rPr lang="en-US" sz="3600" dirty="0"/>
              <a:t>of Artificial Intelligence</a:t>
            </a:r>
            <a:br>
              <a:rPr lang="en-US" sz="3600" dirty="0"/>
            </a:br>
            <a:r>
              <a:rPr lang="en-US" sz="3200" dirty="0">
                <a:solidFill>
                  <a:schemeClr val="accent1"/>
                </a:solidFill>
              </a:rPr>
              <a:t>Lecture </a:t>
            </a:r>
            <a:r>
              <a:rPr lang="en-US" sz="3200" dirty="0" smtClean="0">
                <a:solidFill>
                  <a:schemeClr val="accent1"/>
                </a:solidFill>
              </a:rPr>
              <a:t>4: </a:t>
            </a:r>
            <a:r>
              <a:rPr lang="en-US" sz="3200" dirty="0" smtClean="0">
                <a:solidFill>
                  <a:schemeClr val="accent1"/>
                </a:solidFill>
              </a:rPr>
              <a:t>Informed Search</a:t>
            </a:r>
            <a:br>
              <a:rPr lang="en-US" sz="3200" dirty="0" smtClean="0">
                <a:solidFill>
                  <a:schemeClr val="accent1"/>
                </a:solidFill>
              </a:rPr>
            </a:br>
            <a:r>
              <a:rPr lang="en-US" sz="2400" dirty="0" smtClean="0">
                <a:solidFill>
                  <a:schemeClr val="accent2"/>
                </a:solidFill>
              </a:rPr>
              <a:t>(Chapter 3)</a:t>
            </a:r>
            <a:endParaRPr lang="en-US" sz="2400" dirty="0"/>
          </a:p>
        </p:txBody>
      </p:sp>
      <p:sp>
        <p:nvSpPr>
          <p:cNvPr id="4099" name="Rectangle 3"/>
          <p:cNvSpPr>
            <a:spLocks noGrp="1" noChangeArrowheads="1"/>
          </p:cNvSpPr>
          <p:nvPr>
            <p:ph type="subTitle" idx="1"/>
          </p:nvPr>
        </p:nvSpPr>
        <p:spPr>
          <a:xfrm>
            <a:off x="583932" y="4188220"/>
            <a:ext cx="8685978" cy="2074860"/>
          </a:xfrm>
        </p:spPr>
        <p:txBody>
          <a:bodyPr>
            <a:normAutofit/>
          </a:bodyPr>
          <a:lstStyle/>
          <a:p>
            <a:r>
              <a:rPr lang="en-US" dirty="0" smtClean="0"/>
              <a:t>Summer </a:t>
            </a:r>
            <a:r>
              <a:rPr lang="en-US" dirty="0" smtClean="0"/>
              <a:t>2017</a:t>
            </a:r>
            <a:endParaRPr lang="en-US" dirty="0" smtClean="0"/>
          </a:p>
          <a:p>
            <a:r>
              <a:rPr lang="en-US" dirty="0" smtClean="0"/>
              <a:t>Instructor: Prof. Sheila Tejada</a:t>
            </a:r>
          </a:p>
          <a:p>
            <a:r>
              <a:rPr lang="en-US" dirty="0" smtClean="0"/>
              <a:t> </a:t>
            </a:r>
            <a:endParaRPr lang="en-US" dirty="0" smtClean="0"/>
          </a:p>
          <a:p>
            <a:endParaRPr lang="en-US" dirty="0"/>
          </a:p>
          <a:p>
            <a:endParaRPr lang="en-US" dirty="0" smtClean="0"/>
          </a:p>
        </p:txBody>
      </p:sp>
    </p:spTree>
    <p:extLst>
      <p:ext uri="{BB962C8B-B14F-4D97-AF65-F5344CB8AC3E}">
        <p14:creationId xmlns:p14="http://schemas.microsoft.com/office/powerpoint/2010/main" val="17515972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D3A695E-CF49-844C-908C-762332DE5207}" type="slidenum">
              <a:rPr lang="en-US" smtClean="0"/>
              <a:pPr/>
              <a:t>10</a:t>
            </a:fld>
            <a:endParaRPr lang="en-US"/>
          </a:p>
        </p:txBody>
      </p:sp>
      <p:graphicFrame>
        <p:nvGraphicFramePr>
          <p:cNvPr id="5" name="Object 2"/>
          <p:cNvGraphicFramePr>
            <a:graphicFrameLocks noChangeAspect="1"/>
          </p:cNvGraphicFramePr>
          <p:nvPr>
            <p:extLst>
              <p:ext uri="{D42A27DB-BD31-4B8C-83A1-F6EECF244321}">
                <p14:modId xmlns:p14="http://schemas.microsoft.com/office/powerpoint/2010/main" val="996570122"/>
              </p:ext>
            </p:extLst>
          </p:nvPr>
        </p:nvGraphicFramePr>
        <p:xfrm>
          <a:off x="91652" y="1660520"/>
          <a:ext cx="8973785" cy="4435480"/>
        </p:xfrm>
        <a:graphic>
          <a:graphicData uri="http://schemas.openxmlformats.org/presentationml/2006/ole">
            <mc:AlternateContent xmlns:mc="http://schemas.openxmlformats.org/markup-compatibility/2006">
              <mc:Choice xmlns:v="urn:schemas-microsoft-com:vml" Requires="v">
                <p:oleObj spid="_x0000_s7205" name="Image" r:id="rId3" imgW="13266502" imgH="6557007" progId="">
                  <p:embed/>
                </p:oleObj>
              </mc:Choice>
              <mc:Fallback>
                <p:oleObj name="Image" r:id="rId3" imgW="13266502" imgH="655700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52" y="1660520"/>
                        <a:ext cx="8973785" cy="4435480"/>
                      </a:xfrm>
                      <a:prstGeom prst="rect">
                        <a:avLst/>
                      </a:prstGeom>
                      <a:noFill/>
                      <a:ln>
                        <a:noFill/>
                      </a:ln>
                      <a:effectLst/>
                      <a:extLst/>
                    </p:spPr>
                  </p:pic>
                </p:oleObj>
              </mc:Fallback>
            </mc:AlternateContent>
          </a:graphicData>
        </a:graphic>
      </p:graphicFrame>
      <p:sp>
        <p:nvSpPr>
          <p:cNvPr id="6" name="Oval 5"/>
          <p:cNvSpPr/>
          <p:nvPr/>
        </p:nvSpPr>
        <p:spPr>
          <a:xfrm>
            <a:off x="4277103" y="476241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11047" y="2653725"/>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71877" y="2271451"/>
            <a:ext cx="381000" cy="381000"/>
          </a:xfrm>
          <a:prstGeom prst="ellipse">
            <a:avLst/>
          </a:prstGeom>
          <a:solidFill>
            <a:srgbClr val="C8C8B1">
              <a:alpha val="55000"/>
            </a:srgb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37203" y="3222587"/>
            <a:ext cx="381000" cy="381000"/>
          </a:xfrm>
          <a:prstGeom prst="ellipse">
            <a:avLst/>
          </a:prstGeom>
          <a:solidFill>
            <a:srgbClr val="FFFF00">
              <a:alpha val="55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70760" y="3838006"/>
            <a:ext cx="381000" cy="381000"/>
          </a:xfrm>
          <a:prstGeom prst="ellipse">
            <a:avLst/>
          </a:prstGeom>
          <a:solidFill>
            <a:srgbClr val="C8C8B1">
              <a:alpha val="55000"/>
            </a:srgb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59817" y="3833277"/>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215624" y="3335704"/>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761" y="2798849"/>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937398" y="1751326"/>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6646653" y="3072369"/>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6602654" y="4782958"/>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a:off x="6611028" y="4411597"/>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a:off x="6632496" y="2128507"/>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itle 1"/>
          <p:cNvSpPr>
            <a:spLocks noGrp="1"/>
          </p:cNvSpPr>
          <p:nvPr>
            <p:ph type="title"/>
          </p:nvPr>
        </p:nvSpPr>
        <p:spPr>
          <a:xfrm>
            <a:off x="470292" y="257470"/>
            <a:ext cx="8001041" cy="999557"/>
          </a:xfrm>
        </p:spPr>
        <p:txBody>
          <a:bodyPr>
            <a:normAutofit fontScale="90000"/>
          </a:bodyPr>
          <a:lstStyle/>
          <a:p>
            <a:r>
              <a:rPr lang="en-US" dirty="0" smtClean="0"/>
              <a:t>Greedy Best First </a:t>
            </a:r>
            <a:r>
              <a:rPr lang="en-US" dirty="0" smtClean="0"/>
              <a:t>Search:</a:t>
            </a:r>
            <a:r>
              <a:rPr lang="en-US" dirty="0"/>
              <a:t/>
            </a:r>
            <a:br>
              <a:rPr lang="en-US" dirty="0"/>
            </a:br>
            <a:r>
              <a:rPr lang="en-US" dirty="0" smtClean="0"/>
              <a:t>Arad </a:t>
            </a:r>
            <a:r>
              <a:rPr lang="en-US" dirty="0" smtClean="0"/>
              <a:t>to Bucharest</a:t>
            </a:r>
            <a:endParaRPr lang="en-US" dirty="0"/>
          </a:p>
        </p:txBody>
      </p:sp>
    </p:spTree>
    <p:extLst>
      <p:ext uri="{BB962C8B-B14F-4D97-AF65-F5344CB8AC3E}">
        <p14:creationId xmlns:p14="http://schemas.microsoft.com/office/powerpoint/2010/main" val="8159220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D3A695E-CF49-844C-908C-762332DE5207}" type="slidenum">
              <a:rPr lang="en-US" smtClean="0"/>
              <a:pPr/>
              <a:t>11</a:t>
            </a:fld>
            <a:endParaRPr lang="en-US"/>
          </a:p>
        </p:txBody>
      </p:sp>
      <p:graphicFrame>
        <p:nvGraphicFramePr>
          <p:cNvPr id="5" name="Object 2"/>
          <p:cNvGraphicFramePr>
            <a:graphicFrameLocks noChangeAspect="1"/>
          </p:cNvGraphicFramePr>
          <p:nvPr>
            <p:extLst>
              <p:ext uri="{D42A27DB-BD31-4B8C-83A1-F6EECF244321}">
                <p14:modId xmlns:p14="http://schemas.microsoft.com/office/powerpoint/2010/main" val="4057813428"/>
              </p:ext>
            </p:extLst>
          </p:nvPr>
        </p:nvGraphicFramePr>
        <p:xfrm>
          <a:off x="91652" y="1660520"/>
          <a:ext cx="8973785" cy="4435480"/>
        </p:xfrm>
        <a:graphic>
          <a:graphicData uri="http://schemas.openxmlformats.org/presentationml/2006/ole">
            <mc:AlternateContent xmlns:mc="http://schemas.openxmlformats.org/markup-compatibility/2006">
              <mc:Choice xmlns:v="urn:schemas-microsoft-com:vml" Requires="v">
                <p:oleObj spid="_x0000_s8229" name="Image" r:id="rId3" imgW="13266502" imgH="6557007" progId="">
                  <p:embed/>
                </p:oleObj>
              </mc:Choice>
              <mc:Fallback>
                <p:oleObj name="Image" r:id="rId3" imgW="13266502" imgH="655700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52" y="1660520"/>
                        <a:ext cx="8973785" cy="4435480"/>
                      </a:xfrm>
                      <a:prstGeom prst="rect">
                        <a:avLst/>
                      </a:prstGeom>
                      <a:noFill/>
                      <a:ln>
                        <a:noFill/>
                      </a:ln>
                      <a:effectLst/>
                      <a:extLst/>
                    </p:spPr>
                  </p:pic>
                </p:oleObj>
              </mc:Fallback>
            </mc:AlternateContent>
          </a:graphicData>
        </a:graphic>
      </p:graphicFrame>
      <p:sp>
        <p:nvSpPr>
          <p:cNvPr id="6" name="Oval 5"/>
          <p:cNvSpPr/>
          <p:nvPr/>
        </p:nvSpPr>
        <p:spPr>
          <a:xfrm>
            <a:off x="4277103" y="476241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11047" y="2653725"/>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71877" y="2271451"/>
            <a:ext cx="381000" cy="381000"/>
          </a:xfrm>
          <a:prstGeom prst="ellipse">
            <a:avLst/>
          </a:prstGeom>
          <a:solidFill>
            <a:srgbClr val="C8C8B1">
              <a:alpha val="55000"/>
            </a:srgb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37203" y="3222587"/>
            <a:ext cx="381000" cy="381000"/>
          </a:xfrm>
          <a:prstGeom prst="ellipse">
            <a:avLst/>
          </a:prstGeom>
          <a:solidFill>
            <a:srgbClr val="FFFF00">
              <a:alpha val="55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70760" y="3838006"/>
            <a:ext cx="381000" cy="381000"/>
          </a:xfrm>
          <a:prstGeom prst="ellipse">
            <a:avLst/>
          </a:prstGeom>
          <a:solidFill>
            <a:srgbClr val="C8C8B1">
              <a:alpha val="55000"/>
            </a:srgb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59817" y="3833277"/>
            <a:ext cx="381000" cy="381000"/>
          </a:xfrm>
          <a:prstGeom prst="ellipse">
            <a:avLst/>
          </a:prstGeom>
          <a:solidFill>
            <a:schemeClr val="bg2">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215624" y="3335704"/>
            <a:ext cx="381000" cy="381000"/>
          </a:xfrm>
          <a:prstGeom prst="ellipse">
            <a:avLst/>
          </a:prstGeom>
          <a:solidFill>
            <a:srgbClr val="FFFF00">
              <a:alpha val="55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761" y="2798849"/>
            <a:ext cx="381000" cy="381000"/>
          </a:xfrm>
          <a:prstGeom prst="ellipse">
            <a:avLst/>
          </a:prstGeom>
          <a:solidFill>
            <a:srgbClr val="C8C8B1">
              <a:alpha val="55000"/>
            </a:srgb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937398" y="1751326"/>
            <a:ext cx="381000" cy="381000"/>
          </a:xfrm>
          <a:prstGeom prst="ellipse">
            <a:avLst/>
          </a:prstGeom>
          <a:solidFill>
            <a:srgbClr val="C8C8B1">
              <a:alpha val="55000"/>
            </a:srgb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6646653" y="3072369"/>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019419" y="3239318"/>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441670" y="4902260"/>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itle 1"/>
          <p:cNvSpPr>
            <a:spLocks noGrp="1"/>
          </p:cNvSpPr>
          <p:nvPr>
            <p:ph type="title"/>
          </p:nvPr>
        </p:nvSpPr>
        <p:spPr>
          <a:xfrm>
            <a:off x="470292" y="257470"/>
            <a:ext cx="8001041" cy="999557"/>
          </a:xfrm>
        </p:spPr>
        <p:txBody>
          <a:bodyPr>
            <a:normAutofit fontScale="90000"/>
          </a:bodyPr>
          <a:lstStyle/>
          <a:p>
            <a:r>
              <a:rPr lang="en-US" dirty="0" smtClean="0"/>
              <a:t>Greedy Best First Search:</a:t>
            </a:r>
            <a:br>
              <a:rPr lang="en-US" dirty="0" smtClean="0"/>
            </a:br>
            <a:r>
              <a:rPr lang="en-US" dirty="0" smtClean="0"/>
              <a:t>Arad to Bucharest</a:t>
            </a:r>
            <a:endParaRPr lang="en-US" dirty="0"/>
          </a:p>
        </p:txBody>
      </p:sp>
    </p:spTree>
    <p:extLst>
      <p:ext uri="{BB962C8B-B14F-4D97-AF65-F5344CB8AC3E}">
        <p14:creationId xmlns:p14="http://schemas.microsoft.com/office/powerpoint/2010/main" val="20363875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a:xfrm>
            <a:off x="685800" y="368300"/>
            <a:ext cx="7772400" cy="495906"/>
          </a:xfrm>
        </p:spPr>
        <p:txBody>
          <a:bodyPr>
            <a:normAutofit fontScale="90000"/>
          </a:bodyPr>
          <a:lstStyle/>
          <a:p>
            <a:r>
              <a:rPr lang="en-US" dirty="0"/>
              <a:t>Greedy Search Evaluation</a:t>
            </a:r>
          </a:p>
        </p:txBody>
      </p:sp>
      <p:sp>
        <p:nvSpPr>
          <p:cNvPr id="525315" name="Rectangle 3"/>
          <p:cNvSpPr>
            <a:spLocks noGrp="1" noChangeArrowheads="1"/>
          </p:cNvSpPr>
          <p:nvPr>
            <p:ph type="body" sz="half" idx="1"/>
          </p:nvPr>
        </p:nvSpPr>
        <p:spPr>
          <a:xfrm>
            <a:off x="643466" y="1034430"/>
            <a:ext cx="8170333" cy="5578058"/>
          </a:xfrm>
        </p:spPr>
        <p:txBody>
          <a:bodyPr>
            <a:noAutofit/>
          </a:bodyPr>
          <a:lstStyle/>
          <a:p>
            <a:pPr>
              <a:lnSpc>
                <a:spcPct val="110000"/>
              </a:lnSpc>
            </a:pPr>
            <a:r>
              <a:rPr lang="en-US" dirty="0"/>
              <a:t>Completeness</a:t>
            </a:r>
          </a:p>
          <a:p>
            <a:pPr lvl="1">
              <a:lnSpc>
                <a:spcPct val="110000"/>
              </a:lnSpc>
            </a:pPr>
            <a:r>
              <a:rPr lang="en-US" sz="1800" dirty="0"/>
              <a:t>No, </a:t>
            </a:r>
            <a:r>
              <a:rPr lang="en-US" sz="1800" dirty="0" smtClean="0"/>
              <a:t>can get stuck in loops.  Complete in finite space with loop check.  </a:t>
            </a:r>
            <a:endParaRPr lang="en-US" sz="1800" dirty="0"/>
          </a:p>
          <a:p>
            <a:pPr>
              <a:lnSpc>
                <a:spcPct val="110000"/>
              </a:lnSpc>
            </a:pPr>
            <a:r>
              <a:rPr lang="en-US" dirty="0" smtClean="0"/>
              <a:t>Optimality</a:t>
            </a:r>
            <a:endParaRPr lang="en-US" dirty="0"/>
          </a:p>
          <a:p>
            <a:pPr lvl="1">
              <a:lnSpc>
                <a:spcPct val="110000"/>
              </a:lnSpc>
            </a:pPr>
            <a:r>
              <a:rPr lang="en-US" sz="1800" dirty="0" smtClean="0"/>
              <a:t>No, because ignores cost of reaching nodes (only looks forward)</a:t>
            </a:r>
          </a:p>
          <a:p>
            <a:pPr>
              <a:lnSpc>
                <a:spcPct val="110000"/>
              </a:lnSpc>
            </a:pPr>
            <a:r>
              <a:rPr lang="en-US" dirty="0"/>
              <a:t>Time complexity</a:t>
            </a:r>
          </a:p>
          <a:p>
            <a:pPr lvl="1">
              <a:lnSpc>
                <a:spcPct val="110000"/>
              </a:lnSpc>
            </a:pPr>
            <a:r>
              <a:rPr lang="en-US" sz="1800" dirty="0"/>
              <a:t>Worst case is the same as depth first: </a:t>
            </a:r>
            <a:r>
              <a:rPr lang="en-US" sz="1800" dirty="0" err="1"/>
              <a:t>O(b</a:t>
            </a:r>
            <a:r>
              <a:rPr lang="en-US" sz="1800" baseline="30000" dirty="0" err="1"/>
              <a:t>m</a:t>
            </a:r>
            <a:r>
              <a:rPr lang="en-US" sz="1800" dirty="0"/>
              <a:t>)</a:t>
            </a:r>
          </a:p>
          <a:p>
            <a:pPr lvl="2">
              <a:lnSpc>
                <a:spcPct val="110000"/>
              </a:lnSpc>
            </a:pPr>
            <a:r>
              <a:rPr lang="en-US" sz="1600" dirty="0"/>
              <a:t>E.g., if heuristic provides no (or counterproductive?) guidance</a:t>
            </a:r>
          </a:p>
          <a:p>
            <a:pPr lvl="1">
              <a:lnSpc>
                <a:spcPct val="110000"/>
              </a:lnSpc>
            </a:pPr>
            <a:r>
              <a:rPr lang="en-US" sz="1800" dirty="0"/>
              <a:t>Hope is that average case is much better, but it can be difficult to analyze how much gain a heuristic provides on average</a:t>
            </a:r>
          </a:p>
          <a:p>
            <a:pPr>
              <a:lnSpc>
                <a:spcPct val="110000"/>
              </a:lnSpc>
            </a:pPr>
            <a:r>
              <a:rPr lang="en-US" dirty="0"/>
              <a:t>Space complexity</a:t>
            </a:r>
          </a:p>
          <a:p>
            <a:pPr lvl="1">
              <a:lnSpc>
                <a:spcPct val="110000"/>
              </a:lnSpc>
            </a:pPr>
            <a:r>
              <a:rPr lang="en-US" sz="1800" dirty="0"/>
              <a:t>Maintains a priority queue of the fringe: </a:t>
            </a:r>
            <a:r>
              <a:rPr lang="en-US" sz="1800" dirty="0" err="1"/>
              <a:t>O(b</a:t>
            </a:r>
            <a:r>
              <a:rPr lang="en-US" sz="1800" baseline="30000" dirty="0" err="1"/>
              <a:t>m</a:t>
            </a:r>
            <a:r>
              <a:rPr lang="en-US" sz="1800" dirty="0"/>
              <a:t>)</a:t>
            </a:r>
          </a:p>
          <a:p>
            <a:pPr lvl="1">
              <a:lnSpc>
                <a:spcPct val="110000"/>
              </a:lnSpc>
            </a:pPr>
            <a:r>
              <a:rPr lang="en-US" sz="1800" dirty="0"/>
              <a:t>Average case should be better here as well</a:t>
            </a:r>
          </a:p>
        </p:txBody>
      </p:sp>
    </p:spTree>
    <p:extLst>
      <p:ext uri="{BB962C8B-B14F-4D97-AF65-F5344CB8AC3E}">
        <p14:creationId xmlns:p14="http://schemas.microsoft.com/office/powerpoint/2010/main" val="4932386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5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5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53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53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53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2531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2531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2531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2531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25315">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5253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C1F918F-1FE2-3343-AAC5-2AE14E1EF119}" type="slidenum">
              <a:rPr lang="en-US"/>
              <a:pPr/>
              <a:t>13</a:t>
            </a:fld>
            <a:endParaRPr lang="en-US"/>
          </a:p>
        </p:txBody>
      </p:sp>
      <p:sp>
        <p:nvSpPr>
          <p:cNvPr id="368642" name="Rectangle 2"/>
          <p:cNvSpPr>
            <a:spLocks noGrp="1" noChangeArrowheads="1"/>
          </p:cNvSpPr>
          <p:nvPr>
            <p:ph type="title"/>
          </p:nvPr>
        </p:nvSpPr>
        <p:spPr>
          <a:xfrm>
            <a:off x="457200" y="152718"/>
            <a:ext cx="5791200" cy="750770"/>
          </a:xfrm>
        </p:spPr>
        <p:txBody>
          <a:bodyPr/>
          <a:lstStyle/>
          <a:p>
            <a:r>
              <a:rPr lang="en-US" dirty="0"/>
              <a:t>A* Search</a:t>
            </a:r>
          </a:p>
        </p:txBody>
      </p:sp>
      <p:sp>
        <p:nvSpPr>
          <p:cNvPr id="368643" name="Rectangle 3"/>
          <p:cNvSpPr>
            <a:spLocks noGrp="1" noChangeArrowheads="1"/>
          </p:cNvSpPr>
          <p:nvPr>
            <p:ph type="body" idx="1"/>
          </p:nvPr>
        </p:nvSpPr>
        <p:spPr>
          <a:xfrm>
            <a:off x="576263" y="1361779"/>
            <a:ext cx="8021637" cy="4734221"/>
          </a:xfrm>
        </p:spPr>
        <p:txBody>
          <a:bodyPr/>
          <a:lstStyle/>
          <a:p>
            <a:r>
              <a:rPr lang="en-US" sz="2800" dirty="0"/>
              <a:t>Idea</a:t>
            </a:r>
          </a:p>
          <a:p>
            <a:pPr lvl="1"/>
            <a:r>
              <a:rPr lang="en-US" sz="2400" dirty="0"/>
              <a:t>Avoid expanding paths that are already expensive</a:t>
            </a:r>
          </a:p>
          <a:p>
            <a:pPr lvl="1"/>
            <a:r>
              <a:rPr lang="en-US" sz="2400" dirty="0"/>
              <a:t>Use (approximate) </a:t>
            </a:r>
            <a:r>
              <a:rPr lang="en-US" sz="2400" i="1" dirty="0"/>
              <a:t>total path cost </a:t>
            </a:r>
            <a:r>
              <a:rPr lang="en-US" sz="2400" dirty="0"/>
              <a:t>to guide search</a:t>
            </a:r>
          </a:p>
          <a:p>
            <a:r>
              <a:rPr lang="en-US" sz="2800" dirty="0"/>
              <a:t>Evaluation function </a:t>
            </a:r>
            <a:r>
              <a:rPr lang="en-US" sz="2800" i="1" dirty="0" err="1"/>
              <a:t>f</a:t>
            </a:r>
            <a:r>
              <a:rPr lang="en-US" sz="2800" dirty="0" err="1"/>
              <a:t>(</a:t>
            </a:r>
            <a:r>
              <a:rPr lang="en-US" sz="2800" i="1" dirty="0" err="1"/>
              <a:t>n</a:t>
            </a:r>
            <a:r>
              <a:rPr lang="en-US" sz="2800" dirty="0" smtClean="0"/>
              <a:t>)</a:t>
            </a:r>
            <a:r>
              <a:rPr lang="en-US" sz="2800" i="1" dirty="0" smtClean="0"/>
              <a:t> = </a:t>
            </a:r>
            <a:r>
              <a:rPr lang="en-US" sz="2800" i="1" dirty="0" err="1" smtClean="0"/>
              <a:t>g</a:t>
            </a:r>
            <a:r>
              <a:rPr lang="en-US" sz="2800" dirty="0" err="1"/>
              <a:t>(</a:t>
            </a:r>
            <a:r>
              <a:rPr lang="en-US" sz="2800" i="1" dirty="0" err="1"/>
              <a:t>n</a:t>
            </a:r>
            <a:r>
              <a:rPr lang="en-US" sz="2800" dirty="0"/>
              <a:t>)</a:t>
            </a:r>
            <a:r>
              <a:rPr lang="en-US" sz="2800" i="1" dirty="0"/>
              <a:t> + </a:t>
            </a:r>
            <a:r>
              <a:rPr lang="en-US" sz="2800" i="1" dirty="0" err="1"/>
              <a:t>h</a:t>
            </a:r>
            <a:r>
              <a:rPr lang="en-US" sz="2800" dirty="0" err="1"/>
              <a:t>(</a:t>
            </a:r>
            <a:r>
              <a:rPr lang="en-US" sz="2800" i="1" dirty="0" err="1"/>
              <a:t>n</a:t>
            </a:r>
            <a:r>
              <a:rPr lang="en-US" sz="2800" dirty="0"/>
              <a:t>)</a:t>
            </a:r>
          </a:p>
          <a:p>
            <a:pPr lvl="1"/>
            <a:r>
              <a:rPr lang="en-US" sz="2500" i="1" dirty="0" err="1"/>
              <a:t>g</a:t>
            </a:r>
            <a:r>
              <a:rPr lang="en-US" sz="2500" dirty="0" err="1"/>
              <a:t>(</a:t>
            </a:r>
            <a:r>
              <a:rPr lang="en-US" sz="2500" i="1" dirty="0" err="1"/>
              <a:t>n</a:t>
            </a:r>
            <a:r>
              <a:rPr lang="en-US" sz="2500" dirty="0"/>
              <a:t>) the cost (so far) to reach the node</a:t>
            </a:r>
          </a:p>
          <a:p>
            <a:pPr lvl="1"/>
            <a:r>
              <a:rPr lang="en-US" sz="2500" i="1" dirty="0" err="1"/>
              <a:t>h</a:t>
            </a:r>
            <a:r>
              <a:rPr lang="en-US" sz="2500" dirty="0" err="1"/>
              <a:t>(</a:t>
            </a:r>
            <a:r>
              <a:rPr lang="en-US" sz="2500" i="1" dirty="0" err="1"/>
              <a:t>n</a:t>
            </a:r>
            <a:r>
              <a:rPr lang="en-US" sz="2500" dirty="0"/>
              <a:t>) estimated cost to get from node to goal</a:t>
            </a:r>
          </a:p>
          <a:p>
            <a:pPr lvl="1"/>
            <a:r>
              <a:rPr lang="en-US" sz="2500" i="1" dirty="0" err="1"/>
              <a:t>f</a:t>
            </a:r>
            <a:r>
              <a:rPr lang="en-US" sz="2500" dirty="0" err="1"/>
              <a:t>(</a:t>
            </a:r>
            <a:r>
              <a:rPr lang="en-US" sz="2500" i="1" dirty="0" err="1"/>
              <a:t>n</a:t>
            </a:r>
            <a:r>
              <a:rPr lang="en-US" sz="2500" dirty="0"/>
              <a:t>) estimated total cost of path through </a:t>
            </a:r>
            <a:r>
              <a:rPr lang="en-US" sz="2500" i="1" dirty="0" err="1"/>
              <a:t>n</a:t>
            </a:r>
            <a:r>
              <a:rPr lang="en-US" sz="2500" dirty="0"/>
              <a:t> to goal</a:t>
            </a:r>
          </a:p>
          <a:p>
            <a:r>
              <a:rPr lang="en-US" sz="2800" dirty="0" smtClean="0"/>
              <a:t>Big improvement on greedy best</a:t>
            </a:r>
            <a:r>
              <a:rPr lang="en-US" sz="2800" dirty="0"/>
              <a:t>-first search</a:t>
            </a:r>
          </a:p>
          <a:p>
            <a:pPr lvl="1"/>
            <a:r>
              <a:rPr lang="en-US" sz="2400" dirty="0"/>
              <a:t>With </a:t>
            </a:r>
            <a:r>
              <a:rPr lang="en-US" sz="2400" i="1" dirty="0">
                <a:solidFill>
                  <a:srgbClr val="0000FF"/>
                </a:solidFill>
              </a:rPr>
              <a:t>admissible heuristics</a:t>
            </a:r>
            <a:r>
              <a:rPr lang="en-US" sz="2400" dirty="0"/>
              <a:t>, can </a:t>
            </a:r>
            <a:r>
              <a:rPr lang="en-US" sz="2400" dirty="0" smtClean="0"/>
              <a:t>guarantee optimality</a:t>
            </a:r>
            <a:endParaRPr lang="en-US" sz="2400" dirty="0"/>
          </a:p>
        </p:txBody>
      </p:sp>
    </p:spTree>
    <p:extLst>
      <p:ext uri="{BB962C8B-B14F-4D97-AF65-F5344CB8AC3E}">
        <p14:creationId xmlns:p14="http://schemas.microsoft.com/office/powerpoint/2010/main" val="4094172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686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686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686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6864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6864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6864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686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3"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4C92529-6F29-034F-97AF-EABAA825BF55}" type="slidenum">
              <a:rPr lang="en-US"/>
              <a:pPr/>
              <a:t>14</a:t>
            </a:fld>
            <a:endParaRPr lang="en-US"/>
          </a:p>
        </p:txBody>
      </p:sp>
      <p:sp>
        <p:nvSpPr>
          <p:cNvPr id="369666" name="Rectangle 2"/>
          <p:cNvSpPr>
            <a:spLocks noGrp="1" noChangeArrowheads="1"/>
          </p:cNvSpPr>
          <p:nvPr>
            <p:ph type="title"/>
          </p:nvPr>
        </p:nvSpPr>
        <p:spPr/>
        <p:txBody>
          <a:bodyPr/>
          <a:lstStyle/>
          <a:p>
            <a:r>
              <a:rPr lang="en-US"/>
              <a:t>Admissible Heuristics</a:t>
            </a:r>
          </a:p>
        </p:txBody>
      </p:sp>
      <p:sp>
        <p:nvSpPr>
          <p:cNvPr id="369667" name="Rectangle 3"/>
          <p:cNvSpPr>
            <a:spLocks noGrp="1" noChangeArrowheads="1"/>
          </p:cNvSpPr>
          <p:nvPr>
            <p:ph type="body" idx="1"/>
          </p:nvPr>
        </p:nvSpPr>
        <p:spPr/>
        <p:txBody>
          <a:bodyPr>
            <a:normAutofit fontScale="92500" lnSpcReduction="10000"/>
          </a:bodyPr>
          <a:lstStyle/>
          <a:p>
            <a:pPr>
              <a:lnSpc>
                <a:spcPct val="110000"/>
              </a:lnSpc>
            </a:pPr>
            <a:r>
              <a:rPr lang="en-US" sz="2800" dirty="0"/>
              <a:t>A heuristic is admissible if it </a:t>
            </a:r>
            <a:r>
              <a:rPr lang="en-US" sz="2800" i="1" dirty="0">
                <a:solidFill>
                  <a:srgbClr val="0000FF"/>
                </a:solidFill>
              </a:rPr>
              <a:t>never</a:t>
            </a:r>
            <a:r>
              <a:rPr lang="en-US" sz="2800" i="1" dirty="0"/>
              <a:t> </a:t>
            </a:r>
            <a:r>
              <a:rPr lang="en-US" sz="2800" i="1" dirty="0">
                <a:solidFill>
                  <a:srgbClr val="0000FF"/>
                </a:solidFill>
              </a:rPr>
              <a:t>overestimates</a:t>
            </a:r>
            <a:r>
              <a:rPr lang="en-US" sz="2800" dirty="0"/>
              <a:t> the cost to reach the goal</a:t>
            </a:r>
          </a:p>
          <a:p>
            <a:pPr>
              <a:lnSpc>
                <a:spcPct val="110000"/>
              </a:lnSpc>
            </a:pPr>
            <a:r>
              <a:rPr lang="en-US" sz="2800" dirty="0"/>
              <a:t>Admissible heuristics are “optimistic</a:t>
            </a:r>
            <a:r>
              <a:rPr lang="en-US" sz="2800" dirty="0" smtClean="0"/>
              <a:t>”</a:t>
            </a:r>
            <a:endParaRPr lang="en-US" sz="2800" dirty="0"/>
          </a:p>
          <a:p>
            <a:pPr lvl="1">
              <a:lnSpc>
                <a:spcPct val="110000"/>
              </a:lnSpc>
              <a:buFont typeface="Wingdings" charset="2"/>
              <a:buNone/>
            </a:pPr>
            <a:r>
              <a:rPr lang="en-US" sz="2600" dirty="0"/>
              <a:t>Formally: </a:t>
            </a:r>
          </a:p>
          <a:p>
            <a:pPr lvl="1">
              <a:lnSpc>
                <a:spcPct val="110000"/>
              </a:lnSpc>
              <a:buFont typeface="Wingdings" charset="2"/>
              <a:buNone/>
            </a:pPr>
            <a:r>
              <a:rPr lang="en-US" sz="2600" dirty="0"/>
              <a:t>	1. </a:t>
            </a:r>
            <a:r>
              <a:rPr lang="en-US" sz="2600" i="1" dirty="0" err="1"/>
              <a:t>h</a:t>
            </a:r>
            <a:r>
              <a:rPr lang="en-US" sz="2600" dirty="0" err="1"/>
              <a:t>(</a:t>
            </a:r>
            <a:r>
              <a:rPr lang="en-US" sz="2600" i="1" dirty="0" err="1"/>
              <a:t>n</a:t>
            </a:r>
            <a:r>
              <a:rPr lang="en-US" sz="2600" dirty="0"/>
              <a:t>)</a:t>
            </a:r>
            <a:r>
              <a:rPr lang="en-US" sz="2600" i="1" dirty="0"/>
              <a:t> ≤ </a:t>
            </a:r>
            <a:r>
              <a:rPr lang="en-US" sz="2600" i="1" dirty="0" err="1"/>
              <a:t>h</a:t>
            </a:r>
            <a:r>
              <a:rPr lang="en-US" sz="2600" i="1" dirty="0"/>
              <a:t>*</a:t>
            </a:r>
            <a:r>
              <a:rPr lang="en-US" sz="2600" dirty="0"/>
              <a:t>(</a:t>
            </a:r>
            <a:r>
              <a:rPr lang="en-US" sz="2600" i="1" dirty="0" err="1"/>
              <a:t>n</a:t>
            </a:r>
            <a:r>
              <a:rPr lang="en-US" sz="2600" dirty="0"/>
              <a:t>) where </a:t>
            </a:r>
            <a:r>
              <a:rPr lang="en-US" sz="2600" i="1" dirty="0" err="1"/>
              <a:t>h</a:t>
            </a:r>
            <a:r>
              <a:rPr lang="en-US" sz="2600" i="1" dirty="0"/>
              <a:t>*</a:t>
            </a:r>
            <a:r>
              <a:rPr lang="en-US" sz="2600" dirty="0"/>
              <a:t>(</a:t>
            </a:r>
            <a:r>
              <a:rPr lang="en-US" sz="2600" i="1" dirty="0" err="1"/>
              <a:t>n</a:t>
            </a:r>
            <a:r>
              <a:rPr lang="en-US" sz="2600" dirty="0"/>
              <a:t>) is the true cost from </a:t>
            </a:r>
            <a:r>
              <a:rPr lang="en-US" sz="2600" i="1" dirty="0" err="1"/>
              <a:t>n</a:t>
            </a:r>
            <a:endParaRPr lang="en-US" sz="2600" dirty="0"/>
          </a:p>
          <a:p>
            <a:pPr lvl="1">
              <a:lnSpc>
                <a:spcPct val="110000"/>
              </a:lnSpc>
              <a:buFont typeface="Wingdings" charset="2"/>
              <a:buNone/>
            </a:pPr>
            <a:r>
              <a:rPr lang="en-US" sz="2600" dirty="0"/>
              <a:t>	2. </a:t>
            </a:r>
            <a:r>
              <a:rPr lang="en-US" sz="2600" i="1" dirty="0" err="1"/>
              <a:t>h</a:t>
            </a:r>
            <a:r>
              <a:rPr lang="en-US" sz="2600" dirty="0" err="1"/>
              <a:t>(</a:t>
            </a:r>
            <a:r>
              <a:rPr lang="en-US" sz="2600" i="1" dirty="0" err="1"/>
              <a:t>n</a:t>
            </a:r>
            <a:r>
              <a:rPr lang="en-US" sz="2600" dirty="0"/>
              <a:t>)</a:t>
            </a:r>
            <a:r>
              <a:rPr lang="en-US" sz="2600" i="1" dirty="0"/>
              <a:t> ≥ 0</a:t>
            </a:r>
            <a:r>
              <a:rPr lang="en-US" sz="2600" dirty="0"/>
              <a:t>, with </a:t>
            </a:r>
            <a:r>
              <a:rPr lang="en-US" sz="2600" i="1" dirty="0" err="1"/>
              <a:t>h</a:t>
            </a:r>
            <a:r>
              <a:rPr lang="en-US" sz="2600" dirty="0" err="1"/>
              <a:t>(</a:t>
            </a:r>
            <a:r>
              <a:rPr lang="en-US" sz="2600" i="1" dirty="0" err="1"/>
              <a:t>G</a:t>
            </a:r>
            <a:r>
              <a:rPr lang="en-US" sz="2600" dirty="0"/>
              <a:t>)</a:t>
            </a:r>
            <a:r>
              <a:rPr lang="en-US" sz="2600" i="1" dirty="0"/>
              <a:t>=0</a:t>
            </a:r>
            <a:r>
              <a:rPr lang="en-US" sz="2600" dirty="0"/>
              <a:t> for any goal </a:t>
            </a:r>
            <a:r>
              <a:rPr lang="en-US" sz="2600" i="1" dirty="0"/>
              <a:t>G</a:t>
            </a:r>
            <a:endParaRPr lang="en-US" sz="2600" dirty="0"/>
          </a:p>
          <a:p>
            <a:pPr lvl="1">
              <a:lnSpc>
                <a:spcPct val="110000"/>
              </a:lnSpc>
              <a:buFont typeface="Wingdings" charset="2"/>
              <a:buNone/>
            </a:pPr>
            <a:endParaRPr lang="en-US" sz="2600" dirty="0"/>
          </a:p>
          <a:p>
            <a:pPr lvl="1">
              <a:lnSpc>
                <a:spcPct val="110000"/>
              </a:lnSpc>
              <a:buFont typeface="Wingdings" charset="2"/>
              <a:buNone/>
            </a:pPr>
            <a:r>
              <a:rPr lang="en-US" sz="2600" dirty="0"/>
              <a:t>e.g. </a:t>
            </a:r>
            <a:r>
              <a:rPr lang="en-US" sz="2600" i="1" dirty="0" err="1"/>
              <a:t>h</a:t>
            </a:r>
            <a:r>
              <a:rPr lang="en-US" sz="2600" i="1" baseline="-25000" dirty="0" err="1"/>
              <a:t>SLD</a:t>
            </a:r>
            <a:r>
              <a:rPr lang="en-US" sz="2600" dirty="0" err="1"/>
              <a:t>(</a:t>
            </a:r>
            <a:r>
              <a:rPr lang="en-US" sz="2600" i="1" dirty="0" err="1"/>
              <a:t>n</a:t>
            </a:r>
            <a:r>
              <a:rPr lang="en-US" sz="2600" dirty="0"/>
              <a:t>) is admissible because it never overestimates the actual road distance</a:t>
            </a:r>
          </a:p>
        </p:txBody>
      </p:sp>
    </p:spTree>
    <p:extLst>
      <p:ext uri="{BB962C8B-B14F-4D97-AF65-F5344CB8AC3E}">
        <p14:creationId xmlns:p14="http://schemas.microsoft.com/office/powerpoint/2010/main" val="27955838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966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9667">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966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96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type="body" sz="half" idx="2"/>
          </p:nvPr>
        </p:nvSpPr>
        <p:spPr>
          <a:xfrm>
            <a:off x="722313" y="5387975"/>
            <a:ext cx="7772400" cy="1057275"/>
          </a:xfrm>
        </p:spPr>
        <p:txBody>
          <a:bodyPr/>
          <a:lstStyle/>
          <a:p>
            <a:r>
              <a:rPr lang="en-US" sz="2800" dirty="0"/>
              <a:t>Start with Arad</a:t>
            </a:r>
          </a:p>
          <a:p>
            <a:pPr lvl="1"/>
            <a:r>
              <a:rPr lang="en-US" sz="2400" dirty="0" err="1"/>
              <a:t>f(Arad</a:t>
            </a:r>
            <a:r>
              <a:rPr lang="en-US" sz="2400" dirty="0"/>
              <a:t>) = </a:t>
            </a:r>
            <a:r>
              <a:rPr lang="en-US" sz="2400" dirty="0" err="1"/>
              <a:t>c(UND,Arad)+h(Arad</a:t>
            </a:r>
            <a:r>
              <a:rPr lang="en-US" sz="2400" dirty="0"/>
              <a:t>)=0+366=366</a:t>
            </a:r>
          </a:p>
        </p:txBody>
      </p:sp>
      <p:sp>
        <p:nvSpPr>
          <p:cNvPr id="371714" name="Rectangle 2"/>
          <p:cNvSpPr>
            <a:spLocks noGrp="1" noChangeArrowheads="1"/>
          </p:cNvSpPr>
          <p:nvPr>
            <p:ph type="title"/>
          </p:nvPr>
        </p:nvSpPr>
        <p:spPr>
          <a:xfrm>
            <a:off x="657225" y="0"/>
            <a:ext cx="7772400" cy="1143000"/>
          </a:xfrm>
        </p:spPr>
        <p:txBody>
          <a:bodyPr/>
          <a:lstStyle/>
          <a:p>
            <a:r>
              <a:rPr lang="en-US" sz="3600"/>
              <a:t>A* Example: </a:t>
            </a:r>
            <a:r>
              <a:rPr lang="en-US" sz="3600">
                <a:solidFill>
                  <a:schemeClr val="hlink"/>
                </a:solidFill>
              </a:rPr>
              <a:t>Arad </a:t>
            </a:r>
            <a:r>
              <a:rPr lang="en-US" sz="3600">
                <a:solidFill>
                  <a:schemeClr val="hlink"/>
                </a:solidFill>
                <a:sym typeface="Symbol" charset="2"/>
              </a:rPr>
              <a:t> Bucharest</a:t>
            </a:r>
            <a:endParaRPr lang="en-US" sz="3600"/>
          </a:p>
        </p:txBody>
      </p:sp>
      <p:pic>
        <p:nvPicPr>
          <p:cNvPr id="371716" name="Picture 4"/>
          <p:cNvPicPr>
            <a:picLocks noGrp="1" noChangeAspect="1" noChangeArrowheads="1"/>
          </p:cNvPicPr>
          <p:nvPr>
            <p:ph sz="half" idx="1"/>
          </p:nvPr>
        </p:nvPicPr>
        <p:blipFill>
          <a:blip r:embed="rId3"/>
          <a:srcRect/>
          <a:stretch>
            <a:fillRect/>
          </a:stretch>
        </p:blipFill>
        <p:spPr>
          <a:xfrm>
            <a:off x="307975" y="4413250"/>
            <a:ext cx="8458200" cy="525463"/>
          </a:xfrm>
        </p:spPr>
      </p:pic>
      <p:pic>
        <p:nvPicPr>
          <p:cNvPr id="371717" name="Picture 5"/>
          <p:cNvPicPr>
            <a:picLocks noChangeAspect="1" noChangeArrowheads="1"/>
          </p:cNvPicPr>
          <p:nvPr/>
        </p:nvPicPr>
        <p:blipFill>
          <a:blip r:embed="rId4"/>
          <a:srcRect/>
          <a:stretch>
            <a:fillRect/>
          </a:stretch>
        </p:blipFill>
        <p:spPr bwMode="auto">
          <a:xfrm>
            <a:off x="101600" y="1108075"/>
            <a:ext cx="4665663" cy="2811463"/>
          </a:xfrm>
          <a:prstGeom prst="rect">
            <a:avLst/>
          </a:prstGeom>
          <a:noFill/>
          <a:ln w="9525">
            <a:noFill/>
            <a:miter lim="800000"/>
            <a:headEnd/>
            <a:tailEnd/>
          </a:ln>
          <a:effectLst/>
        </p:spPr>
      </p:pic>
      <p:sp>
        <p:nvSpPr>
          <p:cNvPr id="8" name="TextBox 7"/>
          <p:cNvSpPr txBox="1"/>
          <p:nvPr/>
        </p:nvSpPr>
        <p:spPr>
          <a:xfrm>
            <a:off x="169332" y="1617131"/>
            <a:ext cx="504640" cy="523220"/>
          </a:xfrm>
          <a:prstGeom prst="rect">
            <a:avLst/>
          </a:prstGeom>
          <a:noFill/>
        </p:spPr>
        <p:txBody>
          <a:bodyPr wrap="none" rtlCol="0">
            <a:spAutoFit/>
          </a:bodyPr>
          <a:lstStyle/>
          <a:p>
            <a:r>
              <a:rPr lang="en-US" sz="2800" dirty="0" err="1" smtClean="0">
                <a:solidFill>
                  <a:srgbClr val="008000"/>
                </a:solidFill>
                <a:latin typeface="Wingdings"/>
                <a:ea typeface="Wingdings"/>
                <a:cs typeface="Wingdings"/>
              </a:rPr>
              <a:t></a:t>
            </a:r>
            <a:endParaRPr lang="en-US" sz="2800" dirty="0">
              <a:solidFill>
                <a:srgbClr val="008000"/>
              </a:solidFill>
            </a:endParaRPr>
          </a:p>
        </p:txBody>
      </p:sp>
      <p:sp>
        <p:nvSpPr>
          <p:cNvPr id="9" name="TextBox 8"/>
          <p:cNvSpPr txBox="1"/>
          <p:nvPr/>
        </p:nvSpPr>
        <p:spPr>
          <a:xfrm>
            <a:off x="2895601" y="3064931"/>
            <a:ext cx="504640" cy="523220"/>
          </a:xfrm>
          <a:prstGeom prst="rect">
            <a:avLst/>
          </a:prstGeom>
          <a:noFill/>
        </p:spPr>
        <p:txBody>
          <a:bodyPr wrap="none" rtlCol="0">
            <a:spAutoFit/>
          </a:bodyPr>
          <a:lstStyle/>
          <a:p>
            <a:r>
              <a:rPr lang="en-US" sz="2800" dirty="0" err="1" smtClean="0">
                <a:solidFill>
                  <a:srgbClr val="D01D10"/>
                </a:solidFill>
                <a:latin typeface="Wingdings"/>
                <a:ea typeface="Wingdings"/>
                <a:cs typeface="Wingdings"/>
              </a:rPr>
              <a:t></a:t>
            </a:r>
            <a:endParaRPr lang="en-US" sz="2800" dirty="0">
              <a:solidFill>
                <a:srgbClr val="D01D10"/>
              </a:solidFill>
            </a:endParaRPr>
          </a:p>
        </p:txBody>
      </p:sp>
      <p:sp>
        <p:nvSpPr>
          <p:cNvPr id="12" name="TextBox 11"/>
          <p:cNvSpPr txBox="1"/>
          <p:nvPr/>
        </p:nvSpPr>
        <p:spPr>
          <a:xfrm>
            <a:off x="169334" y="1617113"/>
            <a:ext cx="504640" cy="523220"/>
          </a:xfrm>
          <a:prstGeom prst="rect">
            <a:avLst/>
          </a:prstGeom>
          <a:noFill/>
        </p:spPr>
        <p:txBody>
          <a:bodyPr wrap="none" rtlCol="0">
            <a:spAutoFit/>
          </a:bodyPr>
          <a:lstStyle/>
          <a:p>
            <a:r>
              <a:rPr lang="en-US" sz="2800" dirty="0" err="1" smtClean="0">
                <a:solidFill>
                  <a:schemeClr val="bg1">
                    <a:lumMod val="50000"/>
                  </a:schemeClr>
                </a:solidFill>
                <a:latin typeface="Wingdings"/>
                <a:ea typeface="Wingdings"/>
                <a:cs typeface="Wingdings"/>
              </a:rPr>
              <a:t></a:t>
            </a:r>
            <a:endParaRPr lang="en-US" sz="2800" dirty="0">
              <a:solidFill>
                <a:schemeClr val="bg1">
                  <a:lumMod val="50000"/>
                </a:schemeClr>
              </a:solidFill>
            </a:endParaRPr>
          </a:p>
        </p:txBody>
      </p:sp>
      <p:pic>
        <p:nvPicPr>
          <p:cNvPr id="2" name="Picture 1"/>
          <p:cNvPicPr>
            <a:picLocks noChangeAspect="1"/>
          </p:cNvPicPr>
          <p:nvPr/>
        </p:nvPicPr>
        <p:blipFill>
          <a:blip r:embed="rId5"/>
          <a:stretch>
            <a:fillRect/>
          </a:stretch>
        </p:blipFill>
        <p:spPr>
          <a:xfrm>
            <a:off x="4635011" y="1139504"/>
            <a:ext cx="4255307" cy="2147098"/>
          </a:xfrm>
          <a:prstGeom prst="rect">
            <a:avLst/>
          </a:prstGeom>
          <a:solidFill>
            <a:schemeClr val="bg1"/>
          </a:solidFill>
        </p:spPr>
      </p:pic>
    </p:spTree>
    <p:extLst>
      <p:ext uri="{BB962C8B-B14F-4D97-AF65-F5344CB8AC3E}">
        <p14:creationId xmlns:p14="http://schemas.microsoft.com/office/powerpoint/2010/main" val="560758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7171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71715">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499"/>
                                          </p:stCondLst>
                                        </p:cTn>
                                        <p:tgtEl>
                                          <p:spTgt spid="371715">
                                            <p:txEl>
                                              <p:pRg st="1" end="1"/>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5" grpId="0" build="p" autoUpdateAnimBg="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9" name="Rectangle 9"/>
          <p:cNvSpPr>
            <a:spLocks noChangeArrowheads="1"/>
          </p:cNvSpPr>
          <p:nvPr/>
        </p:nvSpPr>
        <p:spPr bwMode="auto">
          <a:xfrm>
            <a:off x="685800" y="5110163"/>
            <a:ext cx="8137525" cy="1931987"/>
          </a:xfrm>
          <a:prstGeom prst="rect">
            <a:avLst/>
          </a:prstGeom>
          <a:noFill/>
          <a:ln w="9525">
            <a:noFill/>
            <a:miter lim="800000"/>
            <a:headEnd/>
            <a:tailEnd/>
          </a:ln>
          <a:effectLst/>
        </p:spPr>
        <p:txBody>
          <a:bodyPr>
            <a:prstTxWarp prst="textNoShape">
              <a:avLst/>
            </a:prstTxWarp>
          </a:bodyPr>
          <a:lstStyle/>
          <a:p>
            <a:pPr marL="342900" indent="-342900" eaLnBrk="1" hangingPunct="1">
              <a:spcBef>
                <a:spcPct val="20000"/>
              </a:spcBef>
              <a:buClr>
                <a:srgbClr val="3C0000"/>
              </a:buClr>
              <a:buFont typeface="Arial"/>
              <a:buChar char="•"/>
            </a:pPr>
            <a:r>
              <a:rPr kumimoji="1" lang="en-US" sz="2000" dirty="0"/>
              <a:t>Expand </a:t>
            </a:r>
            <a:r>
              <a:rPr kumimoji="1" lang="en-US" sz="2000" dirty="0" err="1"/>
              <a:t>Arrad</a:t>
            </a:r>
            <a:r>
              <a:rPr kumimoji="1" lang="en-US" sz="2000" dirty="0"/>
              <a:t> and determine </a:t>
            </a:r>
            <a:r>
              <a:rPr kumimoji="1" lang="en-US" sz="2000" i="1" dirty="0"/>
              <a:t>f(n)</a:t>
            </a:r>
            <a:r>
              <a:rPr kumimoji="1" lang="en-US" sz="2000" dirty="0"/>
              <a:t> for each node</a:t>
            </a:r>
          </a:p>
          <a:p>
            <a:pPr marL="800100" lvl="1" indent="-342900" eaLnBrk="1" hangingPunct="1">
              <a:spcBef>
                <a:spcPct val="20000"/>
              </a:spcBef>
              <a:buClr>
                <a:srgbClr val="3C0000"/>
              </a:buClr>
              <a:buFont typeface="Arial"/>
              <a:buChar char="•"/>
            </a:pPr>
            <a:r>
              <a:rPr kumimoji="1" lang="en-US" sz="1900" dirty="0"/>
              <a:t>f(Sibiu)=c(</a:t>
            </a:r>
            <a:r>
              <a:rPr kumimoji="1" lang="en-US" sz="1900" dirty="0" err="1"/>
              <a:t>Arad,Sibiu</a:t>
            </a:r>
            <a:r>
              <a:rPr kumimoji="1" lang="en-US" sz="1900" dirty="0"/>
              <a:t>)+h(Sibiu)=140+253=393</a:t>
            </a:r>
          </a:p>
          <a:p>
            <a:pPr marL="800100" lvl="1" indent="-342900" eaLnBrk="1" hangingPunct="1">
              <a:spcBef>
                <a:spcPct val="20000"/>
              </a:spcBef>
              <a:buClr>
                <a:srgbClr val="3C0000"/>
              </a:buClr>
              <a:buFont typeface="Arial"/>
              <a:buChar char="•"/>
            </a:pPr>
            <a:r>
              <a:rPr kumimoji="1" lang="en-US" sz="1900" dirty="0"/>
              <a:t>f(Timisoara)=c(</a:t>
            </a:r>
            <a:r>
              <a:rPr kumimoji="1" lang="en-US" sz="1900" dirty="0" err="1"/>
              <a:t>Arad,Timisoara</a:t>
            </a:r>
            <a:r>
              <a:rPr kumimoji="1" lang="en-US" sz="1900" dirty="0"/>
              <a:t>)+h(Timisoara)=118+329=447</a:t>
            </a:r>
          </a:p>
          <a:p>
            <a:pPr marL="800100" lvl="1" indent="-342900" eaLnBrk="1" hangingPunct="1">
              <a:spcBef>
                <a:spcPct val="20000"/>
              </a:spcBef>
              <a:buClr>
                <a:srgbClr val="3C0000"/>
              </a:buClr>
              <a:buFont typeface="Arial"/>
              <a:buChar char="•"/>
            </a:pPr>
            <a:r>
              <a:rPr kumimoji="1" lang="en-US" sz="1900" dirty="0"/>
              <a:t>f(</a:t>
            </a:r>
            <a:r>
              <a:rPr kumimoji="1" lang="en-US" sz="1900" dirty="0" err="1"/>
              <a:t>Zerind</a:t>
            </a:r>
            <a:r>
              <a:rPr kumimoji="1" lang="en-US" sz="1900" dirty="0"/>
              <a:t>)=c(</a:t>
            </a:r>
            <a:r>
              <a:rPr kumimoji="1" lang="en-US" sz="1900" dirty="0" err="1"/>
              <a:t>Arad,Zerind</a:t>
            </a:r>
            <a:r>
              <a:rPr kumimoji="1" lang="en-US" sz="1900" dirty="0"/>
              <a:t>)+h(</a:t>
            </a:r>
            <a:r>
              <a:rPr kumimoji="1" lang="en-US" sz="1900" dirty="0" err="1"/>
              <a:t>Zerind</a:t>
            </a:r>
            <a:r>
              <a:rPr kumimoji="1" lang="en-US" sz="1900" dirty="0"/>
              <a:t>)=75+374=449</a:t>
            </a:r>
          </a:p>
          <a:p>
            <a:pPr marL="342900" indent="-342900" eaLnBrk="1" hangingPunct="1">
              <a:spcBef>
                <a:spcPct val="20000"/>
              </a:spcBef>
              <a:buClr>
                <a:srgbClr val="3C0000"/>
              </a:buClr>
              <a:buFont typeface="Arial"/>
              <a:buChar char="•"/>
            </a:pPr>
            <a:r>
              <a:rPr kumimoji="1" lang="en-US" sz="2000" dirty="0"/>
              <a:t>Best choice is Sibiu</a:t>
            </a:r>
          </a:p>
        </p:txBody>
      </p:sp>
      <p:sp>
        <p:nvSpPr>
          <p:cNvPr id="527362" name="Rectangle 2"/>
          <p:cNvSpPr>
            <a:spLocks noGrp="1" noChangeArrowheads="1"/>
          </p:cNvSpPr>
          <p:nvPr>
            <p:ph type="title"/>
          </p:nvPr>
        </p:nvSpPr>
        <p:spPr>
          <a:xfrm>
            <a:off x="657225" y="0"/>
            <a:ext cx="7772400" cy="850900"/>
          </a:xfrm>
        </p:spPr>
        <p:txBody>
          <a:bodyPr/>
          <a:lstStyle/>
          <a:p>
            <a:r>
              <a:rPr lang="en-US" sz="3600"/>
              <a:t>A* Example: </a:t>
            </a:r>
            <a:r>
              <a:rPr lang="en-US" sz="3600">
                <a:solidFill>
                  <a:schemeClr val="hlink"/>
                </a:solidFill>
              </a:rPr>
              <a:t>Arad </a:t>
            </a:r>
            <a:r>
              <a:rPr lang="en-US" sz="3600">
                <a:solidFill>
                  <a:schemeClr val="hlink"/>
                </a:solidFill>
                <a:sym typeface="Symbol" charset="2"/>
              </a:rPr>
              <a:t> Bucharest</a:t>
            </a:r>
            <a:endParaRPr lang="en-US" sz="3600"/>
          </a:p>
        </p:txBody>
      </p:sp>
      <p:pic>
        <p:nvPicPr>
          <p:cNvPr id="527365" name="Picture 5"/>
          <p:cNvPicPr>
            <a:picLocks noChangeAspect="1" noChangeArrowheads="1"/>
          </p:cNvPicPr>
          <p:nvPr/>
        </p:nvPicPr>
        <p:blipFill>
          <a:blip r:embed="rId3"/>
          <a:srcRect/>
          <a:stretch>
            <a:fillRect/>
          </a:stretch>
        </p:blipFill>
        <p:spPr bwMode="auto">
          <a:xfrm>
            <a:off x="107950" y="720725"/>
            <a:ext cx="4665663" cy="2811463"/>
          </a:xfrm>
          <a:prstGeom prst="rect">
            <a:avLst/>
          </a:prstGeom>
          <a:noFill/>
          <a:ln w="9525">
            <a:noFill/>
            <a:miter lim="800000"/>
            <a:headEnd/>
            <a:tailEnd/>
          </a:ln>
          <a:effectLst/>
        </p:spPr>
      </p:pic>
      <p:pic>
        <p:nvPicPr>
          <p:cNvPr id="527370" name="Picture 10"/>
          <p:cNvPicPr>
            <a:picLocks noChangeAspect="1" noChangeArrowheads="1"/>
          </p:cNvPicPr>
          <p:nvPr/>
        </p:nvPicPr>
        <p:blipFill>
          <a:blip r:embed="rId4"/>
          <a:srcRect/>
          <a:stretch>
            <a:fillRect/>
          </a:stretch>
        </p:blipFill>
        <p:spPr bwMode="auto">
          <a:xfrm>
            <a:off x="620713" y="3603625"/>
            <a:ext cx="7772400" cy="1500188"/>
          </a:xfrm>
          <a:prstGeom prst="rect">
            <a:avLst/>
          </a:prstGeom>
          <a:noFill/>
          <a:ln w="9525">
            <a:noFill/>
            <a:miter lim="800000"/>
            <a:headEnd/>
            <a:tailEnd/>
          </a:ln>
          <a:effectLst/>
        </p:spPr>
      </p:pic>
      <p:sp>
        <p:nvSpPr>
          <p:cNvPr id="8" name="TextBox 7"/>
          <p:cNvSpPr txBox="1"/>
          <p:nvPr/>
        </p:nvSpPr>
        <p:spPr>
          <a:xfrm>
            <a:off x="169332" y="1227649"/>
            <a:ext cx="504640" cy="523220"/>
          </a:xfrm>
          <a:prstGeom prst="rect">
            <a:avLst/>
          </a:prstGeom>
          <a:noFill/>
        </p:spPr>
        <p:txBody>
          <a:bodyPr wrap="none" rtlCol="0">
            <a:spAutoFit/>
          </a:bodyPr>
          <a:lstStyle/>
          <a:p>
            <a:r>
              <a:rPr lang="en-US" sz="2800" dirty="0" err="1" smtClean="0">
                <a:solidFill>
                  <a:srgbClr val="008000"/>
                </a:solidFill>
                <a:latin typeface="Wingdings"/>
                <a:ea typeface="Wingdings"/>
                <a:cs typeface="Wingdings"/>
              </a:rPr>
              <a:t></a:t>
            </a:r>
            <a:endParaRPr lang="en-US" sz="2800" dirty="0">
              <a:solidFill>
                <a:srgbClr val="008000"/>
              </a:solidFill>
            </a:endParaRPr>
          </a:p>
        </p:txBody>
      </p:sp>
      <p:sp>
        <p:nvSpPr>
          <p:cNvPr id="9" name="TextBox 8"/>
          <p:cNvSpPr txBox="1"/>
          <p:nvPr/>
        </p:nvSpPr>
        <p:spPr>
          <a:xfrm>
            <a:off x="2895601" y="2675449"/>
            <a:ext cx="504640" cy="523220"/>
          </a:xfrm>
          <a:prstGeom prst="rect">
            <a:avLst/>
          </a:prstGeom>
          <a:noFill/>
        </p:spPr>
        <p:txBody>
          <a:bodyPr wrap="none" rtlCol="0">
            <a:spAutoFit/>
          </a:bodyPr>
          <a:lstStyle/>
          <a:p>
            <a:r>
              <a:rPr lang="en-US" sz="2800" dirty="0" err="1" smtClean="0">
                <a:solidFill>
                  <a:srgbClr val="D01D10"/>
                </a:solidFill>
                <a:latin typeface="Wingdings"/>
                <a:ea typeface="Wingdings"/>
                <a:cs typeface="Wingdings"/>
              </a:rPr>
              <a:t></a:t>
            </a:r>
            <a:endParaRPr lang="en-US" sz="2800" dirty="0">
              <a:solidFill>
                <a:srgbClr val="D01D10"/>
              </a:solidFill>
            </a:endParaRPr>
          </a:p>
        </p:txBody>
      </p:sp>
      <p:sp>
        <p:nvSpPr>
          <p:cNvPr id="10" name="Rectangle 9"/>
          <p:cNvSpPr/>
          <p:nvPr/>
        </p:nvSpPr>
        <p:spPr bwMode="auto">
          <a:xfrm>
            <a:off x="1921933" y="4411133"/>
            <a:ext cx="186266" cy="279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TextBox 11"/>
          <p:cNvSpPr txBox="1"/>
          <p:nvPr/>
        </p:nvSpPr>
        <p:spPr>
          <a:xfrm>
            <a:off x="1202267" y="1532447"/>
            <a:ext cx="504640" cy="523220"/>
          </a:xfrm>
          <a:prstGeom prst="rect">
            <a:avLst/>
          </a:prstGeom>
          <a:noFill/>
        </p:spPr>
        <p:txBody>
          <a:bodyPr wrap="none" rtlCol="0">
            <a:spAutoFit/>
          </a:bodyPr>
          <a:lstStyle/>
          <a:p>
            <a:r>
              <a:rPr lang="en-US" sz="2800" dirty="0" err="1" smtClean="0">
                <a:solidFill>
                  <a:schemeClr val="bg1">
                    <a:lumMod val="50000"/>
                  </a:schemeClr>
                </a:solidFill>
                <a:latin typeface="Wingdings"/>
                <a:ea typeface="Wingdings"/>
                <a:cs typeface="Wingdings"/>
              </a:rPr>
              <a:t></a:t>
            </a:r>
            <a:endParaRPr lang="en-US" sz="2800" dirty="0">
              <a:solidFill>
                <a:schemeClr val="bg1">
                  <a:lumMod val="50000"/>
                </a:schemeClr>
              </a:solidFill>
            </a:endParaRPr>
          </a:p>
        </p:txBody>
      </p:sp>
      <p:pic>
        <p:nvPicPr>
          <p:cNvPr id="13" name="Picture 12"/>
          <p:cNvPicPr>
            <a:picLocks noChangeAspect="1"/>
          </p:cNvPicPr>
          <p:nvPr/>
        </p:nvPicPr>
        <p:blipFill>
          <a:blip r:embed="rId5"/>
          <a:stretch>
            <a:fillRect/>
          </a:stretch>
        </p:blipFill>
        <p:spPr>
          <a:xfrm>
            <a:off x="4635011" y="1139504"/>
            <a:ext cx="4255307" cy="2147098"/>
          </a:xfrm>
          <a:prstGeom prst="rect">
            <a:avLst/>
          </a:prstGeom>
          <a:solidFill>
            <a:schemeClr val="bg1"/>
          </a:solidFill>
        </p:spPr>
      </p:pic>
    </p:spTree>
    <p:extLst>
      <p:ext uri="{BB962C8B-B14F-4D97-AF65-F5344CB8AC3E}">
        <p14:creationId xmlns:p14="http://schemas.microsoft.com/office/powerpoint/2010/main" val="2355561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7369">
                                            <p:txEl>
                                              <p:pRg st="4" end="4"/>
                                            </p:txEl>
                                          </p:spTgt>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9" grpId="0" build="p" autoUpdateAnimBg="0"/>
      <p:bldP spid="10"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7" name="Rectangle 9"/>
          <p:cNvSpPr>
            <a:spLocks noGrp="1" noChangeArrowheads="1"/>
          </p:cNvSpPr>
          <p:nvPr>
            <p:ph type="body" sz="half" idx="2"/>
          </p:nvPr>
        </p:nvSpPr>
        <p:spPr>
          <a:xfrm>
            <a:off x="539750" y="5243513"/>
            <a:ext cx="7772400" cy="1614487"/>
          </a:xfrm>
          <a:noFill/>
          <a:ln/>
        </p:spPr>
        <p:txBody>
          <a:bodyPr>
            <a:normAutofit lnSpcReduction="10000"/>
          </a:bodyPr>
          <a:lstStyle/>
          <a:p>
            <a:pPr>
              <a:lnSpc>
                <a:spcPct val="90000"/>
              </a:lnSpc>
            </a:pPr>
            <a:r>
              <a:rPr lang="en-US" sz="1700" dirty="0"/>
              <a:t>Expand Sibiu and determine </a:t>
            </a:r>
            <a:r>
              <a:rPr lang="en-US" sz="1700" i="1" dirty="0" err="1"/>
              <a:t>f(n</a:t>
            </a:r>
            <a:r>
              <a:rPr lang="en-US" sz="1700" i="1" dirty="0"/>
              <a:t>)</a:t>
            </a:r>
            <a:r>
              <a:rPr lang="en-US" sz="1700" dirty="0"/>
              <a:t> for each node</a:t>
            </a:r>
          </a:p>
          <a:p>
            <a:pPr lvl="1">
              <a:lnSpc>
                <a:spcPct val="90000"/>
              </a:lnSpc>
            </a:pPr>
            <a:r>
              <a:rPr lang="en-US" sz="1500" dirty="0" err="1"/>
              <a:t>f(Arad</a:t>
            </a:r>
            <a:r>
              <a:rPr lang="en-US" sz="1500" dirty="0"/>
              <a:t>)=</a:t>
            </a:r>
            <a:r>
              <a:rPr lang="en-US" sz="1500" dirty="0" err="1"/>
              <a:t>c(Sibiu,Arad)+h(Arad</a:t>
            </a:r>
            <a:r>
              <a:rPr lang="en-US" sz="1500" dirty="0"/>
              <a:t>)=280+366=646</a:t>
            </a:r>
          </a:p>
          <a:p>
            <a:pPr lvl="1">
              <a:lnSpc>
                <a:spcPct val="90000"/>
              </a:lnSpc>
            </a:pPr>
            <a:r>
              <a:rPr lang="en-US" sz="1500" dirty="0" err="1"/>
              <a:t>f(Fagaras</a:t>
            </a:r>
            <a:r>
              <a:rPr lang="en-US" sz="1500" dirty="0"/>
              <a:t>)=</a:t>
            </a:r>
            <a:r>
              <a:rPr lang="en-US" sz="1500" dirty="0" err="1"/>
              <a:t>c(Sibiu,Fagaras)+h(Fagaras</a:t>
            </a:r>
            <a:r>
              <a:rPr lang="en-US" sz="1500" dirty="0"/>
              <a:t>)=239+179=415</a:t>
            </a:r>
          </a:p>
          <a:p>
            <a:pPr lvl="1">
              <a:lnSpc>
                <a:spcPct val="90000"/>
              </a:lnSpc>
            </a:pPr>
            <a:r>
              <a:rPr lang="en-US" sz="1500" dirty="0" err="1"/>
              <a:t>f(Oradea</a:t>
            </a:r>
            <a:r>
              <a:rPr lang="en-US" sz="1500" dirty="0"/>
              <a:t>)=</a:t>
            </a:r>
            <a:r>
              <a:rPr lang="en-US" sz="1500" dirty="0" err="1"/>
              <a:t>c(Sibiu,Oradea)+h(Oradea</a:t>
            </a:r>
            <a:r>
              <a:rPr lang="en-US" sz="1500" dirty="0"/>
              <a:t>)=291+380=671</a:t>
            </a:r>
          </a:p>
          <a:p>
            <a:pPr lvl="1">
              <a:lnSpc>
                <a:spcPct val="90000"/>
              </a:lnSpc>
            </a:pPr>
            <a:r>
              <a:rPr lang="en-US" sz="1500" dirty="0" err="1"/>
              <a:t>f(Rimnicu</a:t>
            </a:r>
            <a:r>
              <a:rPr lang="en-US" sz="1500" dirty="0"/>
              <a:t> </a:t>
            </a:r>
            <a:r>
              <a:rPr lang="en-US" sz="1500" dirty="0" err="1"/>
              <a:t>Vilcea</a:t>
            </a:r>
            <a:r>
              <a:rPr lang="en-US" sz="1500" dirty="0"/>
              <a:t>)=</a:t>
            </a:r>
            <a:r>
              <a:rPr lang="en-US" sz="1500" dirty="0" err="1"/>
              <a:t>c(Sibiu,Rimnicu</a:t>
            </a:r>
            <a:r>
              <a:rPr lang="en-US" sz="1500" dirty="0"/>
              <a:t> </a:t>
            </a:r>
            <a:r>
              <a:rPr lang="en-US" sz="1500" dirty="0" err="1"/>
              <a:t>Vilcea)+h(Rimnicu</a:t>
            </a:r>
            <a:r>
              <a:rPr lang="en-US" sz="1500" dirty="0"/>
              <a:t> </a:t>
            </a:r>
            <a:r>
              <a:rPr lang="en-US" sz="1500" dirty="0" err="1"/>
              <a:t>Vilcea</a:t>
            </a:r>
            <a:r>
              <a:rPr lang="en-US" sz="1500" dirty="0"/>
              <a:t>)=220+192=413</a:t>
            </a:r>
          </a:p>
          <a:p>
            <a:pPr>
              <a:lnSpc>
                <a:spcPct val="90000"/>
              </a:lnSpc>
            </a:pPr>
            <a:r>
              <a:rPr lang="en-US" sz="1700" dirty="0"/>
              <a:t>Best choice is </a:t>
            </a:r>
            <a:r>
              <a:rPr lang="en-US" sz="1700" dirty="0" err="1"/>
              <a:t>Rimnicu</a:t>
            </a:r>
            <a:r>
              <a:rPr lang="en-US" sz="1700" dirty="0"/>
              <a:t> </a:t>
            </a:r>
            <a:r>
              <a:rPr lang="en-US" sz="1700" dirty="0" err="1"/>
              <a:t>Vilcea</a:t>
            </a:r>
            <a:endParaRPr lang="en-US" sz="1700" dirty="0"/>
          </a:p>
        </p:txBody>
      </p:sp>
      <p:sp>
        <p:nvSpPr>
          <p:cNvPr id="529410" name="Rectangle 2"/>
          <p:cNvSpPr>
            <a:spLocks noGrp="1" noChangeArrowheads="1"/>
          </p:cNvSpPr>
          <p:nvPr>
            <p:ph type="title"/>
          </p:nvPr>
        </p:nvSpPr>
        <p:spPr>
          <a:xfrm>
            <a:off x="657225" y="0"/>
            <a:ext cx="7772400" cy="865188"/>
          </a:xfrm>
        </p:spPr>
        <p:txBody>
          <a:bodyPr/>
          <a:lstStyle/>
          <a:p>
            <a:r>
              <a:rPr lang="en-US" sz="3600"/>
              <a:t>A* Example: </a:t>
            </a:r>
            <a:r>
              <a:rPr lang="en-US" sz="3600">
                <a:solidFill>
                  <a:schemeClr val="hlink"/>
                </a:solidFill>
              </a:rPr>
              <a:t>Arad </a:t>
            </a:r>
            <a:r>
              <a:rPr lang="en-US" sz="3600">
                <a:solidFill>
                  <a:schemeClr val="hlink"/>
                </a:solidFill>
                <a:sym typeface="Symbol" charset="2"/>
              </a:rPr>
              <a:t> Bucharest</a:t>
            </a:r>
            <a:endParaRPr lang="en-US" sz="3600"/>
          </a:p>
        </p:txBody>
      </p:sp>
      <p:pic>
        <p:nvPicPr>
          <p:cNvPr id="529413" name="Picture 5"/>
          <p:cNvPicPr>
            <a:picLocks noChangeAspect="1" noChangeArrowheads="1"/>
          </p:cNvPicPr>
          <p:nvPr/>
        </p:nvPicPr>
        <p:blipFill>
          <a:blip r:embed="rId3"/>
          <a:srcRect/>
          <a:stretch>
            <a:fillRect/>
          </a:stretch>
        </p:blipFill>
        <p:spPr bwMode="auto">
          <a:xfrm>
            <a:off x="407988" y="728663"/>
            <a:ext cx="4154487" cy="2503487"/>
          </a:xfrm>
          <a:prstGeom prst="rect">
            <a:avLst/>
          </a:prstGeom>
          <a:noFill/>
          <a:ln w="9525">
            <a:noFill/>
            <a:miter lim="800000"/>
            <a:headEnd/>
            <a:tailEnd/>
          </a:ln>
          <a:effectLst/>
        </p:spPr>
      </p:pic>
      <p:pic>
        <p:nvPicPr>
          <p:cNvPr id="529418" name="Picture 10"/>
          <p:cNvPicPr>
            <a:picLocks noGrp="1" noChangeAspect="1" noChangeArrowheads="1"/>
          </p:cNvPicPr>
          <p:nvPr>
            <p:ph sz="half" idx="1"/>
          </p:nvPr>
        </p:nvPicPr>
        <p:blipFill>
          <a:blip r:embed="rId4"/>
          <a:srcRect/>
          <a:stretch>
            <a:fillRect/>
          </a:stretch>
        </p:blipFill>
        <p:spPr>
          <a:xfrm>
            <a:off x="709613" y="3273425"/>
            <a:ext cx="7723187" cy="1978025"/>
          </a:xfrm>
          <a:ln/>
        </p:spPr>
      </p:pic>
      <p:sp>
        <p:nvSpPr>
          <p:cNvPr id="8" name="TextBox 7"/>
          <p:cNvSpPr txBox="1"/>
          <p:nvPr/>
        </p:nvSpPr>
        <p:spPr>
          <a:xfrm>
            <a:off x="431800" y="1151449"/>
            <a:ext cx="504640" cy="523220"/>
          </a:xfrm>
          <a:prstGeom prst="rect">
            <a:avLst/>
          </a:prstGeom>
          <a:noFill/>
        </p:spPr>
        <p:txBody>
          <a:bodyPr wrap="none" rtlCol="0">
            <a:spAutoFit/>
          </a:bodyPr>
          <a:lstStyle/>
          <a:p>
            <a:r>
              <a:rPr lang="en-US" sz="2800" dirty="0" err="1" smtClean="0">
                <a:solidFill>
                  <a:srgbClr val="008000"/>
                </a:solidFill>
                <a:latin typeface="Wingdings"/>
                <a:ea typeface="Wingdings"/>
                <a:cs typeface="Wingdings"/>
              </a:rPr>
              <a:t></a:t>
            </a:r>
            <a:endParaRPr lang="en-US" sz="2800" dirty="0">
              <a:solidFill>
                <a:srgbClr val="008000"/>
              </a:solidFill>
            </a:endParaRPr>
          </a:p>
        </p:txBody>
      </p:sp>
      <p:sp>
        <p:nvSpPr>
          <p:cNvPr id="9" name="TextBox 8"/>
          <p:cNvSpPr txBox="1"/>
          <p:nvPr/>
        </p:nvSpPr>
        <p:spPr>
          <a:xfrm>
            <a:off x="2861736" y="2446849"/>
            <a:ext cx="504640" cy="523220"/>
          </a:xfrm>
          <a:prstGeom prst="rect">
            <a:avLst/>
          </a:prstGeom>
          <a:noFill/>
        </p:spPr>
        <p:txBody>
          <a:bodyPr wrap="none" rtlCol="0">
            <a:spAutoFit/>
          </a:bodyPr>
          <a:lstStyle/>
          <a:p>
            <a:r>
              <a:rPr lang="en-US" sz="2800" dirty="0" err="1" smtClean="0">
                <a:solidFill>
                  <a:srgbClr val="D01D10"/>
                </a:solidFill>
                <a:latin typeface="Wingdings"/>
                <a:ea typeface="Wingdings"/>
                <a:cs typeface="Wingdings"/>
              </a:rPr>
              <a:t></a:t>
            </a:r>
            <a:endParaRPr lang="en-US" sz="2800" dirty="0">
              <a:solidFill>
                <a:srgbClr val="D01D10"/>
              </a:solidFill>
            </a:endParaRPr>
          </a:p>
        </p:txBody>
      </p:sp>
      <p:sp>
        <p:nvSpPr>
          <p:cNvPr id="10" name="Rectangle 9"/>
          <p:cNvSpPr/>
          <p:nvPr/>
        </p:nvSpPr>
        <p:spPr bwMode="auto">
          <a:xfrm>
            <a:off x="3733801" y="4699000"/>
            <a:ext cx="186266" cy="279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 name="TextBox 10"/>
          <p:cNvSpPr txBox="1"/>
          <p:nvPr/>
        </p:nvSpPr>
        <p:spPr>
          <a:xfrm>
            <a:off x="1549401" y="1803380"/>
            <a:ext cx="504640" cy="523220"/>
          </a:xfrm>
          <a:prstGeom prst="rect">
            <a:avLst/>
          </a:prstGeom>
          <a:noFill/>
        </p:spPr>
        <p:txBody>
          <a:bodyPr wrap="none" rtlCol="0">
            <a:spAutoFit/>
          </a:bodyPr>
          <a:lstStyle/>
          <a:p>
            <a:r>
              <a:rPr lang="en-US" sz="2800" dirty="0" err="1" smtClean="0">
                <a:solidFill>
                  <a:schemeClr val="bg1">
                    <a:lumMod val="50000"/>
                  </a:schemeClr>
                </a:solidFill>
                <a:latin typeface="Wingdings"/>
                <a:ea typeface="Wingdings"/>
                <a:cs typeface="Wingdings"/>
              </a:rPr>
              <a:t></a:t>
            </a:r>
            <a:endParaRPr lang="en-US" sz="2800" dirty="0">
              <a:solidFill>
                <a:schemeClr val="bg1">
                  <a:lumMod val="50000"/>
                </a:schemeClr>
              </a:solidFill>
            </a:endParaRPr>
          </a:p>
        </p:txBody>
      </p:sp>
      <p:sp>
        <p:nvSpPr>
          <p:cNvPr id="12" name="TextBox 11"/>
          <p:cNvSpPr txBox="1"/>
          <p:nvPr/>
        </p:nvSpPr>
        <p:spPr>
          <a:xfrm>
            <a:off x="1354668" y="1422380"/>
            <a:ext cx="504640" cy="523220"/>
          </a:xfrm>
          <a:prstGeom prst="rect">
            <a:avLst/>
          </a:prstGeom>
          <a:noFill/>
        </p:spPr>
        <p:txBody>
          <a:bodyPr wrap="none" rtlCol="0">
            <a:spAutoFit/>
          </a:bodyPr>
          <a:lstStyle/>
          <a:p>
            <a:r>
              <a:rPr lang="en-US" sz="2800" dirty="0" err="1" smtClean="0">
                <a:solidFill>
                  <a:schemeClr val="bg1">
                    <a:lumMod val="50000"/>
                  </a:schemeClr>
                </a:solidFill>
                <a:latin typeface="Wingdings"/>
                <a:ea typeface="Wingdings"/>
                <a:cs typeface="Wingdings"/>
              </a:rPr>
              <a:t></a:t>
            </a:r>
            <a:endParaRPr lang="en-US" sz="2800" dirty="0">
              <a:solidFill>
                <a:schemeClr val="bg1">
                  <a:lumMod val="50000"/>
                </a:schemeClr>
              </a:solidFill>
            </a:endParaRPr>
          </a:p>
        </p:txBody>
      </p:sp>
      <p:pic>
        <p:nvPicPr>
          <p:cNvPr id="13" name="Picture 12"/>
          <p:cNvPicPr>
            <a:picLocks noChangeAspect="1"/>
          </p:cNvPicPr>
          <p:nvPr/>
        </p:nvPicPr>
        <p:blipFill>
          <a:blip r:embed="rId5"/>
          <a:stretch>
            <a:fillRect/>
          </a:stretch>
        </p:blipFill>
        <p:spPr>
          <a:xfrm>
            <a:off x="4635011" y="1139504"/>
            <a:ext cx="4255307" cy="2147098"/>
          </a:xfrm>
          <a:prstGeom prst="rect">
            <a:avLst/>
          </a:prstGeom>
          <a:solidFill>
            <a:schemeClr val="bg1"/>
          </a:solidFill>
        </p:spPr>
      </p:pic>
    </p:spTree>
    <p:extLst>
      <p:ext uri="{BB962C8B-B14F-4D97-AF65-F5344CB8AC3E}">
        <p14:creationId xmlns:p14="http://schemas.microsoft.com/office/powerpoint/2010/main" val="27997331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7">
                                            <p:txEl>
                                              <p:pRg st="5" end="5"/>
                                            </p:txEl>
                                          </p:spTgt>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par>
                          <p:cTn id="10" fill="hold">
                            <p:stCondLst>
                              <p:cond delay="500"/>
                            </p:stCondLst>
                            <p:childTnLst>
                              <p:par>
                                <p:cTn id="11" presetID="1" presetClass="exit"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7" grpId="0" build="p" autoUpdateAnimBg="0"/>
      <p:bldP spid="10" grpId="0" animBg="1"/>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5" name="Rectangle 9"/>
          <p:cNvSpPr>
            <a:spLocks noGrp="1" noChangeArrowheads="1"/>
          </p:cNvSpPr>
          <p:nvPr>
            <p:ph type="body" sz="half" idx="2"/>
          </p:nvPr>
        </p:nvSpPr>
        <p:spPr>
          <a:xfrm>
            <a:off x="722313" y="5295900"/>
            <a:ext cx="7772400" cy="1562100"/>
          </a:xfrm>
          <a:noFill/>
          <a:ln/>
        </p:spPr>
        <p:txBody>
          <a:bodyPr>
            <a:normAutofit lnSpcReduction="10000"/>
          </a:bodyPr>
          <a:lstStyle/>
          <a:p>
            <a:pPr>
              <a:lnSpc>
                <a:spcPct val="90000"/>
              </a:lnSpc>
            </a:pPr>
            <a:r>
              <a:rPr lang="en-US" sz="1900"/>
              <a:t>Expand Rimnicu Vilcea and determine </a:t>
            </a:r>
            <a:r>
              <a:rPr lang="en-US" sz="1900" i="1"/>
              <a:t>f(n)</a:t>
            </a:r>
            <a:r>
              <a:rPr lang="en-US" sz="1900"/>
              <a:t> for each node</a:t>
            </a:r>
          </a:p>
          <a:p>
            <a:pPr lvl="1">
              <a:lnSpc>
                <a:spcPct val="90000"/>
              </a:lnSpc>
            </a:pPr>
            <a:r>
              <a:rPr lang="en-US" sz="1700"/>
              <a:t>f(Craiova)=c(Rimnicu Vilcea, Craiova)+h(Craiova)=360+160=526</a:t>
            </a:r>
          </a:p>
          <a:p>
            <a:pPr lvl="1">
              <a:lnSpc>
                <a:spcPct val="90000"/>
              </a:lnSpc>
            </a:pPr>
            <a:r>
              <a:rPr lang="en-US" sz="1700"/>
              <a:t>f(Pitesti)=c(Rimnicu Vilcea, Pitesti)+h(Pitesti)=317+100=417</a:t>
            </a:r>
          </a:p>
          <a:p>
            <a:pPr lvl="1">
              <a:lnSpc>
                <a:spcPct val="90000"/>
              </a:lnSpc>
            </a:pPr>
            <a:r>
              <a:rPr lang="en-US" sz="1700"/>
              <a:t>f(Sibiu)=c(Rimnicu Vilcea,Sibiu)+h(Sibiu)=300+253=553</a:t>
            </a:r>
          </a:p>
          <a:p>
            <a:pPr>
              <a:lnSpc>
                <a:spcPct val="90000"/>
              </a:lnSpc>
            </a:pPr>
            <a:r>
              <a:rPr lang="en-US" sz="1900"/>
              <a:t>Best choice is Fagaras</a:t>
            </a:r>
          </a:p>
        </p:txBody>
      </p:sp>
      <p:sp>
        <p:nvSpPr>
          <p:cNvPr id="531458" name="Rectangle 2"/>
          <p:cNvSpPr>
            <a:spLocks noGrp="1" noChangeArrowheads="1"/>
          </p:cNvSpPr>
          <p:nvPr>
            <p:ph type="title"/>
          </p:nvPr>
        </p:nvSpPr>
        <p:spPr>
          <a:xfrm>
            <a:off x="657225" y="-106947"/>
            <a:ext cx="7772400" cy="938213"/>
          </a:xfrm>
        </p:spPr>
        <p:txBody>
          <a:bodyPr/>
          <a:lstStyle/>
          <a:p>
            <a:r>
              <a:rPr lang="en-US" sz="3600" dirty="0"/>
              <a:t>A* Example: </a:t>
            </a:r>
            <a:r>
              <a:rPr lang="en-US" sz="3600" dirty="0">
                <a:solidFill>
                  <a:schemeClr val="hlink"/>
                </a:solidFill>
              </a:rPr>
              <a:t>Arad </a:t>
            </a:r>
            <a:r>
              <a:rPr lang="en-US" sz="3600" dirty="0">
                <a:solidFill>
                  <a:schemeClr val="hlink"/>
                </a:solidFill>
                <a:sym typeface="Symbol" charset="2"/>
              </a:rPr>
              <a:t> Bucharest</a:t>
            </a:r>
            <a:endParaRPr lang="en-US" sz="3600" dirty="0"/>
          </a:p>
        </p:txBody>
      </p:sp>
      <p:pic>
        <p:nvPicPr>
          <p:cNvPr id="531461" name="Picture 5"/>
          <p:cNvPicPr>
            <a:picLocks noChangeAspect="1" noChangeArrowheads="1"/>
          </p:cNvPicPr>
          <p:nvPr/>
        </p:nvPicPr>
        <p:blipFill>
          <a:blip r:embed="rId3"/>
          <a:srcRect/>
          <a:stretch>
            <a:fillRect/>
          </a:stretch>
        </p:blipFill>
        <p:spPr bwMode="auto">
          <a:xfrm>
            <a:off x="425450" y="744538"/>
            <a:ext cx="3648075" cy="2198687"/>
          </a:xfrm>
          <a:prstGeom prst="rect">
            <a:avLst/>
          </a:prstGeom>
          <a:noFill/>
          <a:ln w="9525">
            <a:noFill/>
            <a:miter lim="800000"/>
            <a:headEnd/>
            <a:tailEnd/>
          </a:ln>
          <a:effectLst/>
        </p:spPr>
      </p:pic>
      <p:pic>
        <p:nvPicPr>
          <p:cNvPr id="531466" name="Picture 10"/>
          <p:cNvPicPr>
            <a:picLocks noGrp="1" noChangeAspect="1" noChangeArrowheads="1"/>
          </p:cNvPicPr>
          <p:nvPr>
            <p:ph sz="half" idx="1"/>
          </p:nvPr>
        </p:nvPicPr>
        <p:blipFill>
          <a:blip r:embed="rId4"/>
          <a:srcRect/>
          <a:stretch>
            <a:fillRect/>
          </a:stretch>
        </p:blipFill>
        <p:spPr>
          <a:xfrm>
            <a:off x="1222375" y="3028950"/>
            <a:ext cx="6523038" cy="2243138"/>
          </a:xfrm>
          <a:ln/>
        </p:spPr>
      </p:pic>
      <p:sp>
        <p:nvSpPr>
          <p:cNvPr id="8" name="TextBox 7"/>
          <p:cNvSpPr txBox="1"/>
          <p:nvPr/>
        </p:nvSpPr>
        <p:spPr>
          <a:xfrm>
            <a:off x="423332" y="1083715"/>
            <a:ext cx="504640" cy="523220"/>
          </a:xfrm>
          <a:prstGeom prst="rect">
            <a:avLst/>
          </a:prstGeom>
          <a:noFill/>
        </p:spPr>
        <p:txBody>
          <a:bodyPr wrap="none" rtlCol="0">
            <a:spAutoFit/>
          </a:bodyPr>
          <a:lstStyle/>
          <a:p>
            <a:r>
              <a:rPr lang="en-US" sz="2800" dirty="0" err="1" smtClean="0">
                <a:solidFill>
                  <a:srgbClr val="008000"/>
                </a:solidFill>
                <a:latin typeface="Wingdings"/>
                <a:ea typeface="Wingdings"/>
                <a:cs typeface="Wingdings"/>
              </a:rPr>
              <a:t></a:t>
            </a:r>
            <a:endParaRPr lang="en-US" sz="2800" dirty="0">
              <a:solidFill>
                <a:srgbClr val="008000"/>
              </a:solidFill>
            </a:endParaRPr>
          </a:p>
        </p:txBody>
      </p:sp>
      <p:sp>
        <p:nvSpPr>
          <p:cNvPr id="9" name="TextBox 8"/>
          <p:cNvSpPr txBox="1"/>
          <p:nvPr/>
        </p:nvSpPr>
        <p:spPr>
          <a:xfrm>
            <a:off x="2548468" y="2218248"/>
            <a:ext cx="504640" cy="523220"/>
          </a:xfrm>
          <a:prstGeom prst="rect">
            <a:avLst/>
          </a:prstGeom>
          <a:noFill/>
        </p:spPr>
        <p:txBody>
          <a:bodyPr wrap="none" rtlCol="0">
            <a:spAutoFit/>
          </a:bodyPr>
          <a:lstStyle/>
          <a:p>
            <a:r>
              <a:rPr lang="en-US" sz="2800" dirty="0" err="1" smtClean="0">
                <a:solidFill>
                  <a:srgbClr val="D01D10"/>
                </a:solidFill>
                <a:latin typeface="Wingdings"/>
                <a:ea typeface="Wingdings"/>
                <a:cs typeface="Wingdings"/>
              </a:rPr>
              <a:t></a:t>
            </a:r>
            <a:endParaRPr lang="en-US" sz="2800" dirty="0">
              <a:solidFill>
                <a:srgbClr val="D01D10"/>
              </a:solidFill>
            </a:endParaRPr>
          </a:p>
        </p:txBody>
      </p:sp>
      <p:sp>
        <p:nvSpPr>
          <p:cNvPr id="10" name="Rectangle 9"/>
          <p:cNvSpPr/>
          <p:nvPr/>
        </p:nvSpPr>
        <p:spPr bwMode="auto">
          <a:xfrm>
            <a:off x="2082800" y="4224866"/>
            <a:ext cx="127000" cy="279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 name="TextBox 10"/>
          <p:cNvSpPr txBox="1"/>
          <p:nvPr/>
        </p:nvSpPr>
        <p:spPr>
          <a:xfrm>
            <a:off x="1913467" y="1380046"/>
            <a:ext cx="504640" cy="523220"/>
          </a:xfrm>
          <a:prstGeom prst="rect">
            <a:avLst/>
          </a:prstGeom>
          <a:noFill/>
        </p:spPr>
        <p:txBody>
          <a:bodyPr wrap="none" rtlCol="0">
            <a:spAutoFit/>
          </a:bodyPr>
          <a:lstStyle/>
          <a:p>
            <a:r>
              <a:rPr lang="en-US" sz="2800" dirty="0" err="1" smtClean="0">
                <a:solidFill>
                  <a:schemeClr val="bg1">
                    <a:lumMod val="50000"/>
                  </a:schemeClr>
                </a:solidFill>
                <a:latin typeface="Wingdings"/>
                <a:ea typeface="Wingdings"/>
                <a:cs typeface="Wingdings"/>
              </a:rPr>
              <a:t></a:t>
            </a:r>
            <a:endParaRPr lang="en-US" sz="2800" dirty="0">
              <a:solidFill>
                <a:schemeClr val="bg1">
                  <a:lumMod val="50000"/>
                </a:schemeClr>
              </a:solidFill>
            </a:endParaRPr>
          </a:p>
        </p:txBody>
      </p:sp>
      <p:sp>
        <p:nvSpPr>
          <p:cNvPr id="12" name="TextBox 11"/>
          <p:cNvSpPr txBox="1"/>
          <p:nvPr/>
        </p:nvSpPr>
        <p:spPr>
          <a:xfrm>
            <a:off x="1405467" y="1659446"/>
            <a:ext cx="504640" cy="523220"/>
          </a:xfrm>
          <a:prstGeom prst="rect">
            <a:avLst/>
          </a:prstGeom>
          <a:noFill/>
        </p:spPr>
        <p:txBody>
          <a:bodyPr wrap="none" rtlCol="0">
            <a:spAutoFit/>
          </a:bodyPr>
          <a:lstStyle/>
          <a:p>
            <a:r>
              <a:rPr lang="en-US" sz="2800" dirty="0" err="1" smtClean="0">
                <a:solidFill>
                  <a:schemeClr val="bg1">
                    <a:lumMod val="50000"/>
                  </a:schemeClr>
                </a:solidFill>
                <a:latin typeface="Wingdings"/>
                <a:ea typeface="Wingdings"/>
                <a:cs typeface="Wingdings"/>
              </a:rPr>
              <a:t></a:t>
            </a:r>
            <a:endParaRPr lang="en-US" sz="2800" dirty="0">
              <a:solidFill>
                <a:schemeClr val="bg1">
                  <a:lumMod val="50000"/>
                </a:schemeClr>
              </a:solidFill>
            </a:endParaRPr>
          </a:p>
        </p:txBody>
      </p:sp>
      <p:pic>
        <p:nvPicPr>
          <p:cNvPr id="13" name="Picture 12"/>
          <p:cNvPicPr>
            <a:picLocks noChangeAspect="1"/>
          </p:cNvPicPr>
          <p:nvPr/>
        </p:nvPicPr>
        <p:blipFill>
          <a:blip r:embed="rId5"/>
          <a:stretch>
            <a:fillRect/>
          </a:stretch>
        </p:blipFill>
        <p:spPr>
          <a:xfrm>
            <a:off x="4648104" y="877624"/>
            <a:ext cx="4255307" cy="2147098"/>
          </a:xfrm>
          <a:prstGeom prst="rect">
            <a:avLst/>
          </a:prstGeom>
          <a:solidFill>
            <a:schemeClr val="bg1"/>
          </a:solidFill>
        </p:spPr>
      </p:pic>
    </p:spTree>
    <p:extLst>
      <p:ext uri="{BB962C8B-B14F-4D97-AF65-F5344CB8AC3E}">
        <p14:creationId xmlns:p14="http://schemas.microsoft.com/office/powerpoint/2010/main" val="31640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1465">
                                            <p:txEl>
                                              <p:pRg st="4" end="4"/>
                                            </p:txEl>
                                          </p:spTgt>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par>
                          <p:cTn id="10" fill="hold">
                            <p:stCondLst>
                              <p:cond delay="500"/>
                            </p:stCondLst>
                            <p:childTnLst>
                              <p:par>
                                <p:cTn id="11" presetID="1" presetClass="exit"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5" grpId="0" build="p" autoUpdateAnimBg="0"/>
      <p:bldP spid="10" grpId="0" animBg="1"/>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13" name="Rectangle 9"/>
          <p:cNvSpPr>
            <a:spLocks noGrp="1" noChangeArrowheads="1"/>
          </p:cNvSpPr>
          <p:nvPr>
            <p:ph type="body" sz="half" idx="2"/>
          </p:nvPr>
        </p:nvSpPr>
        <p:spPr>
          <a:xfrm>
            <a:off x="700088" y="5602288"/>
            <a:ext cx="7772400" cy="1255712"/>
          </a:xfrm>
          <a:noFill/>
          <a:ln/>
        </p:spPr>
        <p:txBody>
          <a:bodyPr>
            <a:normAutofit lnSpcReduction="10000"/>
          </a:bodyPr>
          <a:lstStyle/>
          <a:p>
            <a:pPr>
              <a:lnSpc>
                <a:spcPct val="90000"/>
              </a:lnSpc>
            </a:pPr>
            <a:r>
              <a:rPr lang="en-US" sz="1900" dirty="0"/>
              <a:t>Expand </a:t>
            </a:r>
            <a:r>
              <a:rPr lang="en-US" sz="1900" dirty="0" err="1"/>
              <a:t>Fagaras</a:t>
            </a:r>
            <a:r>
              <a:rPr lang="en-US" sz="1900" dirty="0"/>
              <a:t> and determine </a:t>
            </a:r>
            <a:r>
              <a:rPr lang="en-US" sz="1900" i="1" dirty="0" err="1"/>
              <a:t>f(n</a:t>
            </a:r>
            <a:r>
              <a:rPr lang="en-US" sz="1900" i="1" dirty="0"/>
              <a:t>)</a:t>
            </a:r>
            <a:r>
              <a:rPr lang="en-US" sz="1900" dirty="0"/>
              <a:t> for each node</a:t>
            </a:r>
          </a:p>
          <a:p>
            <a:pPr lvl="1">
              <a:lnSpc>
                <a:spcPct val="90000"/>
              </a:lnSpc>
            </a:pPr>
            <a:r>
              <a:rPr lang="en-US" sz="1700" dirty="0" err="1"/>
              <a:t>f(Sibiu</a:t>
            </a:r>
            <a:r>
              <a:rPr lang="en-US" sz="1700" dirty="0"/>
              <a:t>)=</a:t>
            </a:r>
            <a:r>
              <a:rPr lang="en-US" sz="1700" dirty="0" err="1"/>
              <a:t>c(Fagaras</a:t>
            </a:r>
            <a:r>
              <a:rPr lang="en-US" sz="1700" dirty="0"/>
              <a:t>, </a:t>
            </a:r>
            <a:r>
              <a:rPr lang="en-US" sz="1700" dirty="0" err="1"/>
              <a:t>Sibiu)+h(Sibiu</a:t>
            </a:r>
            <a:r>
              <a:rPr lang="en-US" sz="1700" dirty="0"/>
              <a:t>)=338+253=591</a:t>
            </a:r>
          </a:p>
          <a:p>
            <a:pPr lvl="1">
              <a:lnSpc>
                <a:spcPct val="90000"/>
              </a:lnSpc>
            </a:pPr>
            <a:r>
              <a:rPr lang="en-US" sz="1700" i="1" dirty="0" err="1"/>
              <a:t>f</a:t>
            </a:r>
            <a:r>
              <a:rPr lang="en-US" sz="1700" dirty="0" err="1"/>
              <a:t>(</a:t>
            </a:r>
            <a:r>
              <a:rPr lang="en-US" sz="1700" i="1" dirty="0" err="1"/>
              <a:t>Bucharest</a:t>
            </a:r>
            <a:r>
              <a:rPr lang="en-US" sz="1700" dirty="0"/>
              <a:t>)</a:t>
            </a:r>
            <a:r>
              <a:rPr lang="en-US" sz="1700" i="1" dirty="0"/>
              <a:t>=</a:t>
            </a:r>
            <a:r>
              <a:rPr lang="en-US" sz="1700" i="1" dirty="0" err="1"/>
              <a:t>c</a:t>
            </a:r>
            <a:r>
              <a:rPr lang="en-US" sz="1700" dirty="0" err="1"/>
              <a:t>(</a:t>
            </a:r>
            <a:r>
              <a:rPr lang="en-US" sz="1700" i="1" dirty="0" err="1"/>
              <a:t>Fagaras,Bucharest</a:t>
            </a:r>
            <a:r>
              <a:rPr lang="en-US" sz="1700" dirty="0" err="1"/>
              <a:t>)</a:t>
            </a:r>
            <a:r>
              <a:rPr lang="en-US" sz="1700" i="1" dirty="0" err="1"/>
              <a:t>+h</a:t>
            </a:r>
            <a:r>
              <a:rPr lang="en-US" sz="1700" dirty="0" err="1"/>
              <a:t>(</a:t>
            </a:r>
            <a:r>
              <a:rPr lang="en-US" sz="1700" i="1" dirty="0" err="1"/>
              <a:t>Bucharest</a:t>
            </a:r>
            <a:r>
              <a:rPr lang="en-US" sz="1700" dirty="0"/>
              <a:t>)</a:t>
            </a:r>
            <a:r>
              <a:rPr lang="en-US" sz="1700" i="1" dirty="0"/>
              <a:t>=450+0=450</a:t>
            </a:r>
          </a:p>
          <a:p>
            <a:pPr>
              <a:lnSpc>
                <a:spcPct val="90000"/>
              </a:lnSpc>
            </a:pPr>
            <a:r>
              <a:rPr lang="en-US" sz="1900" dirty="0"/>
              <a:t>Best choice is </a:t>
            </a:r>
            <a:r>
              <a:rPr lang="en-US" sz="1900" dirty="0" smtClean="0"/>
              <a:t>Pitesti!</a:t>
            </a:r>
            <a:r>
              <a:rPr lang="en-US" sz="1900" dirty="0"/>
              <a:t>!!</a:t>
            </a:r>
          </a:p>
        </p:txBody>
      </p:sp>
      <p:sp>
        <p:nvSpPr>
          <p:cNvPr id="533506" name="Rectangle 2"/>
          <p:cNvSpPr>
            <a:spLocks noGrp="1" noChangeArrowheads="1"/>
          </p:cNvSpPr>
          <p:nvPr>
            <p:ph type="title"/>
          </p:nvPr>
        </p:nvSpPr>
        <p:spPr>
          <a:xfrm>
            <a:off x="657225" y="0"/>
            <a:ext cx="7772400" cy="741363"/>
          </a:xfrm>
        </p:spPr>
        <p:txBody>
          <a:bodyPr/>
          <a:lstStyle/>
          <a:p>
            <a:r>
              <a:rPr lang="en-US" sz="3600"/>
              <a:t>A* Example: </a:t>
            </a:r>
            <a:r>
              <a:rPr lang="en-US" sz="3600">
                <a:solidFill>
                  <a:schemeClr val="hlink"/>
                </a:solidFill>
              </a:rPr>
              <a:t>Arad </a:t>
            </a:r>
            <a:r>
              <a:rPr lang="en-US" sz="3600">
                <a:solidFill>
                  <a:schemeClr val="hlink"/>
                </a:solidFill>
                <a:sym typeface="Symbol" charset="2"/>
              </a:rPr>
              <a:t> Bucharest</a:t>
            </a:r>
            <a:endParaRPr lang="en-US" sz="3600"/>
          </a:p>
        </p:txBody>
      </p:sp>
      <p:pic>
        <p:nvPicPr>
          <p:cNvPr id="533509" name="Picture 5"/>
          <p:cNvPicPr>
            <a:picLocks noChangeAspect="1" noChangeArrowheads="1"/>
          </p:cNvPicPr>
          <p:nvPr/>
        </p:nvPicPr>
        <p:blipFill>
          <a:blip r:embed="rId3"/>
          <a:srcRect/>
          <a:stretch>
            <a:fillRect/>
          </a:stretch>
        </p:blipFill>
        <p:spPr bwMode="auto">
          <a:xfrm>
            <a:off x="554038" y="641350"/>
            <a:ext cx="4154487" cy="2503488"/>
          </a:xfrm>
          <a:prstGeom prst="rect">
            <a:avLst/>
          </a:prstGeom>
          <a:noFill/>
          <a:ln w="9525">
            <a:noFill/>
            <a:miter lim="800000"/>
            <a:headEnd/>
            <a:tailEnd/>
          </a:ln>
          <a:effectLst/>
        </p:spPr>
      </p:pic>
      <p:pic>
        <p:nvPicPr>
          <p:cNvPr id="533514" name="Picture 10"/>
          <p:cNvPicPr>
            <a:picLocks noGrp="1" noChangeAspect="1" noChangeArrowheads="1"/>
          </p:cNvPicPr>
          <p:nvPr>
            <p:ph sz="half" idx="1"/>
          </p:nvPr>
        </p:nvPicPr>
        <p:blipFill>
          <a:blip r:embed="rId4"/>
          <a:srcRect/>
          <a:stretch>
            <a:fillRect/>
          </a:stretch>
        </p:blipFill>
        <p:spPr>
          <a:xfrm>
            <a:off x="1063625" y="3279775"/>
            <a:ext cx="6383338" cy="2247900"/>
          </a:xfrm>
          <a:ln/>
        </p:spPr>
      </p:pic>
      <p:sp>
        <p:nvSpPr>
          <p:cNvPr id="8" name="TextBox 7"/>
          <p:cNvSpPr txBox="1"/>
          <p:nvPr/>
        </p:nvSpPr>
        <p:spPr>
          <a:xfrm>
            <a:off x="575733" y="1066781"/>
            <a:ext cx="504640" cy="523220"/>
          </a:xfrm>
          <a:prstGeom prst="rect">
            <a:avLst/>
          </a:prstGeom>
          <a:noFill/>
        </p:spPr>
        <p:txBody>
          <a:bodyPr wrap="none" rtlCol="0">
            <a:spAutoFit/>
          </a:bodyPr>
          <a:lstStyle/>
          <a:p>
            <a:r>
              <a:rPr lang="en-US" sz="2800" dirty="0" err="1" smtClean="0">
                <a:solidFill>
                  <a:srgbClr val="008000"/>
                </a:solidFill>
                <a:latin typeface="Wingdings"/>
                <a:ea typeface="Wingdings"/>
                <a:cs typeface="Wingdings"/>
              </a:rPr>
              <a:t></a:t>
            </a:r>
            <a:endParaRPr lang="en-US" sz="2800" dirty="0">
              <a:solidFill>
                <a:srgbClr val="008000"/>
              </a:solidFill>
            </a:endParaRPr>
          </a:p>
        </p:txBody>
      </p:sp>
      <p:sp>
        <p:nvSpPr>
          <p:cNvPr id="9" name="TextBox 8"/>
          <p:cNvSpPr txBox="1"/>
          <p:nvPr/>
        </p:nvSpPr>
        <p:spPr>
          <a:xfrm>
            <a:off x="3005669" y="2362182"/>
            <a:ext cx="504640" cy="523220"/>
          </a:xfrm>
          <a:prstGeom prst="rect">
            <a:avLst/>
          </a:prstGeom>
          <a:noFill/>
        </p:spPr>
        <p:txBody>
          <a:bodyPr wrap="none" rtlCol="0">
            <a:spAutoFit/>
          </a:bodyPr>
          <a:lstStyle/>
          <a:p>
            <a:r>
              <a:rPr lang="en-US" sz="2800" dirty="0" err="1" smtClean="0">
                <a:solidFill>
                  <a:srgbClr val="D01D10"/>
                </a:solidFill>
                <a:latin typeface="Wingdings"/>
                <a:ea typeface="Wingdings"/>
                <a:cs typeface="Wingdings"/>
              </a:rPr>
              <a:t></a:t>
            </a:r>
            <a:endParaRPr lang="en-US" sz="2800" dirty="0">
              <a:solidFill>
                <a:srgbClr val="D01D10"/>
              </a:solidFill>
            </a:endParaRPr>
          </a:p>
        </p:txBody>
      </p:sp>
      <p:sp>
        <p:nvSpPr>
          <p:cNvPr id="10" name="Rectangle 9"/>
          <p:cNvSpPr/>
          <p:nvPr/>
        </p:nvSpPr>
        <p:spPr bwMode="auto">
          <a:xfrm>
            <a:off x="4216400" y="5012266"/>
            <a:ext cx="118532" cy="279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 name="TextBox 10"/>
          <p:cNvSpPr txBox="1"/>
          <p:nvPr/>
        </p:nvSpPr>
        <p:spPr>
          <a:xfrm>
            <a:off x="2387602" y="2048913"/>
            <a:ext cx="504640" cy="523220"/>
          </a:xfrm>
          <a:prstGeom prst="rect">
            <a:avLst/>
          </a:prstGeom>
          <a:noFill/>
        </p:spPr>
        <p:txBody>
          <a:bodyPr wrap="none" rtlCol="0">
            <a:spAutoFit/>
          </a:bodyPr>
          <a:lstStyle/>
          <a:p>
            <a:r>
              <a:rPr lang="en-US" sz="2800" dirty="0" err="1" smtClean="0">
                <a:solidFill>
                  <a:schemeClr val="bg1">
                    <a:lumMod val="50000"/>
                  </a:schemeClr>
                </a:solidFill>
                <a:latin typeface="Wingdings"/>
                <a:ea typeface="Wingdings"/>
                <a:cs typeface="Wingdings"/>
              </a:rPr>
              <a:t></a:t>
            </a:r>
            <a:endParaRPr lang="en-US" sz="2800" dirty="0">
              <a:solidFill>
                <a:schemeClr val="bg1">
                  <a:lumMod val="50000"/>
                </a:schemeClr>
              </a:solidFill>
            </a:endParaRPr>
          </a:p>
        </p:txBody>
      </p:sp>
      <p:sp>
        <p:nvSpPr>
          <p:cNvPr id="12" name="TextBox 11"/>
          <p:cNvSpPr txBox="1"/>
          <p:nvPr/>
        </p:nvSpPr>
        <p:spPr>
          <a:xfrm>
            <a:off x="2277534" y="1396980"/>
            <a:ext cx="504640" cy="523220"/>
          </a:xfrm>
          <a:prstGeom prst="rect">
            <a:avLst/>
          </a:prstGeom>
          <a:noFill/>
        </p:spPr>
        <p:txBody>
          <a:bodyPr wrap="none" rtlCol="0">
            <a:spAutoFit/>
          </a:bodyPr>
          <a:lstStyle/>
          <a:p>
            <a:r>
              <a:rPr lang="en-US" sz="2800" dirty="0" err="1" smtClean="0">
                <a:solidFill>
                  <a:schemeClr val="bg1">
                    <a:lumMod val="50000"/>
                  </a:schemeClr>
                </a:solidFill>
                <a:latin typeface="Wingdings"/>
                <a:ea typeface="Wingdings"/>
                <a:cs typeface="Wingdings"/>
              </a:rPr>
              <a:t></a:t>
            </a:r>
            <a:endParaRPr lang="en-US" sz="2800" dirty="0">
              <a:solidFill>
                <a:schemeClr val="bg1">
                  <a:lumMod val="50000"/>
                </a:schemeClr>
              </a:solidFill>
            </a:endParaRPr>
          </a:p>
        </p:txBody>
      </p:sp>
      <p:pic>
        <p:nvPicPr>
          <p:cNvPr id="13" name="Picture 12"/>
          <p:cNvPicPr>
            <a:picLocks noChangeAspect="1"/>
          </p:cNvPicPr>
          <p:nvPr/>
        </p:nvPicPr>
        <p:blipFill>
          <a:blip r:embed="rId5"/>
          <a:stretch>
            <a:fillRect/>
          </a:stretch>
        </p:blipFill>
        <p:spPr>
          <a:xfrm>
            <a:off x="4739757" y="655025"/>
            <a:ext cx="4255307" cy="2147098"/>
          </a:xfrm>
          <a:prstGeom prst="rect">
            <a:avLst/>
          </a:prstGeom>
          <a:solidFill>
            <a:schemeClr val="bg1"/>
          </a:solidFill>
        </p:spPr>
      </p:pic>
    </p:spTree>
    <p:extLst>
      <p:ext uri="{BB962C8B-B14F-4D97-AF65-F5344CB8AC3E}">
        <p14:creationId xmlns:p14="http://schemas.microsoft.com/office/powerpoint/2010/main" val="31001092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3513">
                                            <p:txEl>
                                              <p:pRg st="3" end="3"/>
                                            </p:txEl>
                                          </p:spTgt>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par>
                          <p:cTn id="10" fill="hold">
                            <p:stCondLst>
                              <p:cond delay="500"/>
                            </p:stCondLst>
                            <p:childTnLst>
                              <p:par>
                                <p:cTn id="11" presetID="1" presetClass="exit"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13" grpId="0" build="p" autoUpdateAnimBg="0"/>
      <p:bldP spid="10" grpId="0" animBg="1"/>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p:cNvPicPr>
          <p:nvPr>
            <p:ph idx="1"/>
          </p:nvPr>
        </p:nvPicPr>
        <p:blipFill rotWithShape="1">
          <a:blip r:embed="rId3">
            <a:extLst>
              <a:ext uri="{28A0092B-C50C-407E-A947-70E740481C1C}">
                <a14:useLocalDpi xmlns:a14="http://schemas.microsoft.com/office/drawing/2010/main" val="0"/>
              </a:ext>
            </a:extLst>
          </a:blip>
          <a:srcRect l="-27072" r="-33038" b="3632"/>
          <a:stretch/>
        </p:blipFill>
        <p:spPr bwMode="auto">
          <a:xfrm>
            <a:off x="-1736103" y="-335783"/>
            <a:ext cx="13386627" cy="6394474"/>
          </a:xfrm>
          <a:prstGeom prst="rect">
            <a:avLst/>
          </a:prstGeom>
          <a:noFill/>
          <a:ln>
            <a:noFill/>
          </a:ln>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67B37-5408-8848-BA1A-2C039AA52483}" type="slidenum">
              <a:rPr lang="en-US" smtClean="0"/>
              <a:pPr/>
              <a:t>2</a:t>
            </a:fld>
            <a:endParaRPr lang="en-US"/>
          </a:p>
        </p:txBody>
      </p:sp>
    </p:spTree>
    <p:extLst>
      <p:ext uri="{BB962C8B-B14F-4D97-AF65-F5344CB8AC3E}">
        <p14:creationId xmlns:p14="http://schemas.microsoft.com/office/powerpoint/2010/main" val="211176675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61" name="Rectangle 9"/>
          <p:cNvSpPr>
            <a:spLocks noGrp="1" noChangeArrowheads="1"/>
          </p:cNvSpPr>
          <p:nvPr>
            <p:ph type="body" sz="half" idx="2"/>
          </p:nvPr>
        </p:nvSpPr>
        <p:spPr>
          <a:xfrm>
            <a:off x="677863" y="5529263"/>
            <a:ext cx="7890404" cy="1328737"/>
          </a:xfrm>
          <a:noFill/>
          <a:ln/>
        </p:spPr>
        <p:txBody>
          <a:bodyPr>
            <a:normAutofit lnSpcReduction="10000"/>
          </a:bodyPr>
          <a:lstStyle/>
          <a:p>
            <a:pPr>
              <a:lnSpc>
                <a:spcPct val="90000"/>
              </a:lnSpc>
            </a:pPr>
            <a:r>
              <a:rPr lang="en-US" sz="2000" dirty="0"/>
              <a:t>Expand Pitesti and determine </a:t>
            </a:r>
            <a:r>
              <a:rPr lang="en-US" sz="2000" i="1" dirty="0" err="1"/>
              <a:t>f</a:t>
            </a:r>
            <a:r>
              <a:rPr lang="en-US" sz="2000" dirty="0" err="1"/>
              <a:t>(</a:t>
            </a:r>
            <a:r>
              <a:rPr lang="en-US" sz="2000" i="1" dirty="0" err="1"/>
              <a:t>n</a:t>
            </a:r>
            <a:r>
              <a:rPr lang="en-US" sz="2000" dirty="0"/>
              <a:t>) for each node</a:t>
            </a:r>
          </a:p>
          <a:p>
            <a:pPr lvl="1">
              <a:lnSpc>
                <a:spcPct val="90000"/>
              </a:lnSpc>
            </a:pPr>
            <a:r>
              <a:rPr lang="en-US" sz="1600" i="1" dirty="0" err="1"/>
              <a:t>f</a:t>
            </a:r>
            <a:r>
              <a:rPr lang="en-US" sz="1600" dirty="0" err="1"/>
              <a:t>(</a:t>
            </a:r>
            <a:r>
              <a:rPr lang="en-US" sz="1600" i="1" dirty="0" err="1"/>
              <a:t>Bucharest</a:t>
            </a:r>
            <a:r>
              <a:rPr lang="en-US" sz="1600" dirty="0"/>
              <a:t>)</a:t>
            </a:r>
            <a:r>
              <a:rPr lang="en-US" sz="1600" i="1" dirty="0"/>
              <a:t>=</a:t>
            </a:r>
            <a:r>
              <a:rPr lang="en-US" sz="1600" i="1" dirty="0" err="1"/>
              <a:t>c</a:t>
            </a:r>
            <a:r>
              <a:rPr lang="en-US" sz="1600" dirty="0" err="1"/>
              <a:t>(</a:t>
            </a:r>
            <a:r>
              <a:rPr lang="en-US" sz="1600" i="1" dirty="0" err="1"/>
              <a:t>Pitesti,Bucharest</a:t>
            </a:r>
            <a:r>
              <a:rPr lang="en-US" sz="1600" dirty="0" err="1"/>
              <a:t>)</a:t>
            </a:r>
            <a:r>
              <a:rPr lang="en-US" sz="1600" i="1" dirty="0" err="1"/>
              <a:t>+h</a:t>
            </a:r>
            <a:r>
              <a:rPr lang="en-US" sz="1600" dirty="0" err="1"/>
              <a:t>(</a:t>
            </a:r>
            <a:r>
              <a:rPr lang="en-US" sz="1600" i="1" dirty="0" err="1"/>
              <a:t>Bucharest</a:t>
            </a:r>
            <a:r>
              <a:rPr lang="en-US" sz="1600" dirty="0"/>
              <a:t>)</a:t>
            </a:r>
            <a:r>
              <a:rPr lang="en-US" sz="1600" i="1" dirty="0"/>
              <a:t>=418+0=</a:t>
            </a:r>
            <a:r>
              <a:rPr lang="en-US" sz="1600" i="1" dirty="0" smtClean="0"/>
              <a:t>418 [others omitted]</a:t>
            </a:r>
          </a:p>
          <a:p>
            <a:pPr>
              <a:lnSpc>
                <a:spcPct val="90000"/>
              </a:lnSpc>
            </a:pPr>
            <a:r>
              <a:rPr lang="en-US" sz="2000" dirty="0"/>
              <a:t>Best choice is </a:t>
            </a:r>
            <a:r>
              <a:rPr lang="en-US" sz="2000" dirty="0" smtClean="0"/>
              <a:t>Bucharest (from Pitesti)!</a:t>
            </a:r>
            <a:r>
              <a:rPr lang="en-US" sz="2000" dirty="0"/>
              <a:t>!!</a:t>
            </a:r>
          </a:p>
          <a:p>
            <a:pPr lvl="1">
              <a:lnSpc>
                <a:spcPct val="90000"/>
              </a:lnSpc>
            </a:pPr>
            <a:r>
              <a:rPr lang="en-US" sz="1800" dirty="0"/>
              <a:t>Optimal solution (only if </a:t>
            </a:r>
            <a:r>
              <a:rPr lang="en-US" sz="1800" i="1" dirty="0" err="1"/>
              <a:t>h</a:t>
            </a:r>
            <a:r>
              <a:rPr lang="en-US" sz="1800" dirty="0" err="1"/>
              <a:t>(</a:t>
            </a:r>
            <a:r>
              <a:rPr lang="en-US" sz="1800" i="1" dirty="0" err="1"/>
              <a:t>n</a:t>
            </a:r>
            <a:r>
              <a:rPr lang="en-US" sz="1800" dirty="0"/>
              <a:t>) is admissible) </a:t>
            </a:r>
          </a:p>
        </p:txBody>
      </p:sp>
      <p:sp>
        <p:nvSpPr>
          <p:cNvPr id="535554" name="Rectangle 2"/>
          <p:cNvSpPr>
            <a:spLocks noGrp="1" noChangeArrowheads="1"/>
          </p:cNvSpPr>
          <p:nvPr>
            <p:ph type="title"/>
          </p:nvPr>
        </p:nvSpPr>
        <p:spPr>
          <a:xfrm>
            <a:off x="657225" y="0"/>
            <a:ext cx="7772400" cy="836613"/>
          </a:xfrm>
        </p:spPr>
        <p:txBody>
          <a:bodyPr/>
          <a:lstStyle/>
          <a:p>
            <a:r>
              <a:rPr lang="en-US" sz="3600"/>
              <a:t>A* Example: </a:t>
            </a:r>
            <a:r>
              <a:rPr lang="en-US" sz="3600">
                <a:solidFill>
                  <a:schemeClr val="hlink"/>
                </a:solidFill>
              </a:rPr>
              <a:t>Arad </a:t>
            </a:r>
            <a:r>
              <a:rPr lang="en-US" sz="3600">
                <a:solidFill>
                  <a:schemeClr val="hlink"/>
                </a:solidFill>
                <a:sym typeface="Symbol" charset="2"/>
              </a:rPr>
              <a:t> Bucharest</a:t>
            </a:r>
            <a:endParaRPr lang="en-US" sz="3600"/>
          </a:p>
        </p:txBody>
      </p:sp>
      <p:pic>
        <p:nvPicPr>
          <p:cNvPr id="535557" name="Picture 5"/>
          <p:cNvPicPr>
            <a:picLocks noChangeAspect="1" noChangeArrowheads="1"/>
          </p:cNvPicPr>
          <p:nvPr/>
        </p:nvPicPr>
        <p:blipFill>
          <a:blip r:embed="rId3"/>
          <a:srcRect/>
          <a:stretch>
            <a:fillRect/>
          </a:stretch>
        </p:blipFill>
        <p:spPr bwMode="auto">
          <a:xfrm>
            <a:off x="400050" y="698500"/>
            <a:ext cx="4075113" cy="2455863"/>
          </a:xfrm>
          <a:prstGeom prst="rect">
            <a:avLst/>
          </a:prstGeom>
          <a:noFill/>
          <a:ln w="9525">
            <a:noFill/>
            <a:miter lim="800000"/>
            <a:headEnd/>
            <a:tailEnd/>
          </a:ln>
          <a:effectLst/>
        </p:spPr>
      </p:pic>
      <p:pic>
        <p:nvPicPr>
          <p:cNvPr id="535562" name="Picture 10"/>
          <p:cNvPicPr>
            <a:picLocks noGrp="1" noChangeAspect="1" noChangeArrowheads="1"/>
          </p:cNvPicPr>
          <p:nvPr>
            <p:ph sz="half" idx="1"/>
          </p:nvPr>
        </p:nvPicPr>
        <p:blipFill>
          <a:blip r:embed="rId4"/>
          <a:srcRect/>
          <a:stretch>
            <a:fillRect/>
          </a:stretch>
        </p:blipFill>
        <p:spPr>
          <a:xfrm>
            <a:off x="1757363" y="3240088"/>
            <a:ext cx="5243512" cy="2228850"/>
          </a:xfrm>
          <a:ln/>
        </p:spPr>
      </p:pic>
      <p:sp>
        <p:nvSpPr>
          <p:cNvPr id="8" name="TextBox 7"/>
          <p:cNvSpPr txBox="1"/>
          <p:nvPr/>
        </p:nvSpPr>
        <p:spPr>
          <a:xfrm>
            <a:off x="423332" y="1109114"/>
            <a:ext cx="504640" cy="523220"/>
          </a:xfrm>
          <a:prstGeom prst="rect">
            <a:avLst/>
          </a:prstGeom>
          <a:noFill/>
        </p:spPr>
        <p:txBody>
          <a:bodyPr wrap="none" rtlCol="0">
            <a:spAutoFit/>
          </a:bodyPr>
          <a:lstStyle/>
          <a:p>
            <a:r>
              <a:rPr lang="en-US" sz="2800" dirty="0" err="1" smtClean="0">
                <a:solidFill>
                  <a:srgbClr val="008000"/>
                </a:solidFill>
                <a:latin typeface="Wingdings"/>
                <a:ea typeface="Wingdings"/>
                <a:cs typeface="Wingdings"/>
              </a:rPr>
              <a:t></a:t>
            </a:r>
            <a:endParaRPr lang="en-US" sz="2800" dirty="0">
              <a:solidFill>
                <a:srgbClr val="008000"/>
              </a:solidFill>
            </a:endParaRPr>
          </a:p>
        </p:txBody>
      </p:sp>
      <p:sp>
        <p:nvSpPr>
          <p:cNvPr id="9" name="TextBox 8"/>
          <p:cNvSpPr txBox="1"/>
          <p:nvPr/>
        </p:nvSpPr>
        <p:spPr>
          <a:xfrm>
            <a:off x="2802468" y="2379113"/>
            <a:ext cx="504640" cy="523220"/>
          </a:xfrm>
          <a:prstGeom prst="rect">
            <a:avLst/>
          </a:prstGeom>
          <a:noFill/>
        </p:spPr>
        <p:txBody>
          <a:bodyPr wrap="none" rtlCol="0">
            <a:spAutoFit/>
          </a:bodyPr>
          <a:lstStyle/>
          <a:p>
            <a:r>
              <a:rPr lang="en-US" sz="2800" dirty="0" err="1" smtClean="0">
                <a:solidFill>
                  <a:srgbClr val="D01D10"/>
                </a:solidFill>
                <a:latin typeface="Wingdings"/>
                <a:ea typeface="Wingdings"/>
                <a:cs typeface="Wingdings"/>
              </a:rPr>
              <a:t></a:t>
            </a:r>
            <a:endParaRPr lang="en-US" sz="2800" dirty="0">
              <a:solidFill>
                <a:srgbClr val="D01D10"/>
              </a:solidFill>
            </a:endParaRPr>
          </a:p>
        </p:txBody>
      </p:sp>
      <p:sp>
        <p:nvSpPr>
          <p:cNvPr id="10" name="Rectangle 9"/>
          <p:cNvSpPr/>
          <p:nvPr/>
        </p:nvSpPr>
        <p:spPr bwMode="auto">
          <a:xfrm>
            <a:off x="3589867" y="5147733"/>
            <a:ext cx="186266" cy="279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 name="TextBox 10"/>
          <p:cNvSpPr txBox="1"/>
          <p:nvPr/>
        </p:nvSpPr>
        <p:spPr>
          <a:xfrm>
            <a:off x="2802468" y="2379112"/>
            <a:ext cx="504640" cy="523220"/>
          </a:xfrm>
          <a:prstGeom prst="rect">
            <a:avLst/>
          </a:prstGeom>
          <a:noFill/>
        </p:spPr>
        <p:txBody>
          <a:bodyPr wrap="none" rtlCol="0">
            <a:spAutoFit/>
          </a:bodyPr>
          <a:lstStyle/>
          <a:p>
            <a:r>
              <a:rPr lang="en-US" sz="2800" dirty="0" err="1" smtClean="0">
                <a:solidFill>
                  <a:schemeClr val="bg1">
                    <a:lumMod val="50000"/>
                  </a:schemeClr>
                </a:solidFill>
                <a:latin typeface="Wingdings"/>
                <a:ea typeface="Wingdings"/>
                <a:cs typeface="Wingdings"/>
              </a:rPr>
              <a:t></a:t>
            </a:r>
            <a:endParaRPr lang="en-US" sz="2800" dirty="0">
              <a:solidFill>
                <a:schemeClr val="bg1">
                  <a:lumMod val="50000"/>
                </a:schemeClr>
              </a:solidFill>
            </a:endParaRPr>
          </a:p>
        </p:txBody>
      </p:sp>
      <p:sp>
        <p:nvSpPr>
          <p:cNvPr id="12" name="TextBox 11"/>
          <p:cNvSpPr txBox="1"/>
          <p:nvPr/>
        </p:nvSpPr>
        <p:spPr>
          <a:xfrm>
            <a:off x="2192868" y="2074313"/>
            <a:ext cx="504640" cy="523220"/>
          </a:xfrm>
          <a:prstGeom prst="rect">
            <a:avLst/>
          </a:prstGeom>
          <a:noFill/>
        </p:spPr>
        <p:txBody>
          <a:bodyPr wrap="none" rtlCol="0">
            <a:spAutoFit/>
          </a:bodyPr>
          <a:lstStyle/>
          <a:p>
            <a:r>
              <a:rPr lang="en-US" sz="2800" dirty="0" err="1" smtClean="0">
                <a:solidFill>
                  <a:schemeClr val="bg1">
                    <a:lumMod val="50000"/>
                  </a:schemeClr>
                </a:solidFill>
                <a:latin typeface="Wingdings"/>
                <a:ea typeface="Wingdings"/>
                <a:cs typeface="Wingdings"/>
              </a:rPr>
              <a:t></a:t>
            </a:r>
            <a:endParaRPr lang="en-US" sz="2800" dirty="0">
              <a:solidFill>
                <a:schemeClr val="bg1">
                  <a:lumMod val="50000"/>
                </a:schemeClr>
              </a:solidFill>
            </a:endParaRPr>
          </a:p>
        </p:txBody>
      </p:sp>
      <p:pic>
        <p:nvPicPr>
          <p:cNvPr id="13" name="Picture 12"/>
          <p:cNvPicPr>
            <a:picLocks noChangeAspect="1"/>
          </p:cNvPicPr>
          <p:nvPr/>
        </p:nvPicPr>
        <p:blipFill>
          <a:blip r:embed="rId5"/>
          <a:stretch>
            <a:fillRect/>
          </a:stretch>
        </p:blipFill>
        <p:spPr>
          <a:xfrm>
            <a:off x="4635011" y="1139504"/>
            <a:ext cx="4255307" cy="2147098"/>
          </a:xfrm>
          <a:prstGeom prst="rect">
            <a:avLst/>
          </a:prstGeom>
          <a:solidFill>
            <a:schemeClr val="bg1"/>
          </a:solidFill>
        </p:spPr>
      </p:pic>
    </p:spTree>
    <p:extLst>
      <p:ext uri="{BB962C8B-B14F-4D97-AF65-F5344CB8AC3E}">
        <p14:creationId xmlns:p14="http://schemas.microsoft.com/office/powerpoint/2010/main" val="37465891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5561">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35561">
                                            <p:txEl>
                                              <p:pRg st="3" end="3"/>
                                            </p:txEl>
                                          </p:spTgt>
                                        </p:tgtEl>
                                        <p:attrNameLst>
                                          <p:attrName>style.visibility</p:attrName>
                                        </p:attrNameLst>
                                      </p:cBhvr>
                                      <p:to>
                                        <p:strVal val="visible"/>
                                      </p:to>
                                    </p:set>
                                  </p:childTnLst>
                                </p:cTn>
                              </p:par>
                            </p:childTnLst>
                          </p:cTn>
                        </p:par>
                        <p:par>
                          <p:cTn id="9" fill="hold">
                            <p:stCondLst>
                              <p:cond delay="500"/>
                            </p:stCondLst>
                            <p:childTnLst>
                              <p:par>
                                <p:cTn id="10" presetID="1" presetClass="exit"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par>
                          <p:cTn id="12" fill="hold">
                            <p:stCondLst>
                              <p:cond delay="500"/>
                            </p:stCondLst>
                            <p:childTnLst>
                              <p:par>
                                <p:cTn id="13" presetID="1" presetClass="exit"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61" grpId="0" build="p" autoUpdateAnimBg="0"/>
      <p:bldP spid="10" grpId="0" animBg="1"/>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a:xfrm>
            <a:off x="503238" y="207963"/>
            <a:ext cx="7772400" cy="1143000"/>
          </a:xfrm>
        </p:spPr>
        <p:txBody>
          <a:bodyPr>
            <a:normAutofit fontScale="90000"/>
          </a:bodyPr>
          <a:lstStyle/>
          <a:p>
            <a:r>
              <a:rPr lang="en-US" sz="4000"/>
              <a:t>Optimality of A*: </a:t>
            </a:r>
            <a:r>
              <a:rPr lang="en-US" sz="3600">
                <a:solidFill>
                  <a:schemeClr val="accent2"/>
                </a:solidFill>
              </a:rPr>
              <a:t>Standard Proof</a:t>
            </a:r>
            <a:endParaRPr lang="en-US"/>
          </a:p>
        </p:txBody>
      </p:sp>
      <p:sp>
        <p:nvSpPr>
          <p:cNvPr id="377859" name="Rectangle 3"/>
          <p:cNvSpPr>
            <a:spLocks noGrp="1" noChangeArrowheads="1"/>
          </p:cNvSpPr>
          <p:nvPr>
            <p:ph type="body" sz="half" idx="2"/>
          </p:nvPr>
        </p:nvSpPr>
        <p:spPr>
          <a:xfrm>
            <a:off x="788988" y="4040188"/>
            <a:ext cx="7972425" cy="2687637"/>
          </a:xfrm>
        </p:spPr>
        <p:txBody>
          <a:bodyPr>
            <a:normAutofit/>
          </a:bodyPr>
          <a:lstStyle/>
          <a:p>
            <a:pPr>
              <a:lnSpc>
                <a:spcPct val="90000"/>
              </a:lnSpc>
            </a:pPr>
            <a:r>
              <a:rPr lang="en-US" sz="2200" dirty="0"/>
              <a:t>Suppose suboptimal goal </a:t>
            </a:r>
            <a:r>
              <a:rPr lang="en-US" sz="2200" i="1" dirty="0"/>
              <a:t>G</a:t>
            </a:r>
            <a:r>
              <a:rPr lang="en-US" sz="2200" i="1" baseline="-25000" dirty="0"/>
              <a:t>2</a:t>
            </a:r>
            <a:r>
              <a:rPr lang="en-US" sz="2200" dirty="0"/>
              <a:t> in the queue</a:t>
            </a:r>
          </a:p>
          <a:p>
            <a:pPr>
              <a:lnSpc>
                <a:spcPct val="90000"/>
              </a:lnSpc>
            </a:pPr>
            <a:r>
              <a:rPr lang="en-US" sz="2200" dirty="0"/>
              <a:t>Let </a:t>
            </a:r>
            <a:r>
              <a:rPr lang="en-US" sz="2200" i="1" dirty="0"/>
              <a:t>n</a:t>
            </a:r>
            <a:r>
              <a:rPr lang="en-US" sz="2200" dirty="0"/>
              <a:t> be </a:t>
            </a:r>
            <a:r>
              <a:rPr lang="en-US" sz="2200" dirty="0" smtClean="0"/>
              <a:t>any </a:t>
            </a:r>
            <a:r>
              <a:rPr lang="en-US" sz="2200" dirty="0"/>
              <a:t>unexpanded node on shortest path to optimal goal </a:t>
            </a:r>
            <a:r>
              <a:rPr lang="en-US" sz="2200" i="1" dirty="0"/>
              <a:t>G</a:t>
            </a:r>
            <a:endParaRPr lang="en-US" sz="2200" dirty="0"/>
          </a:p>
          <a:p>
            <a:pPr lvl="2">
              <a:lnSpc>
                <a:spcPct val="90000"/>
              </a:lnSpc>
              <a:buFont typeface="Wingdings" charset="2"/>
              <a:buNone/>
            </a:pPr>
            <a:r>
              <a:rPr lang="en-US" sz="2000" i="1" dirty="0"/>
              <a:t>f</a:t>
            </a:r>
            <a:r>
              <a:rPr lang="en-US" sz="2000" dirty="0"/>
              <a:t>(</a:t>
            </a:r>
            <a:r>
              <a:rPr lang="en-US" sz="2000" i="1" dirty="0"/>
              <a:t>G</a:t>
            </a:r>
            <a:r>
              <a:rPr lang="en-US" sz="2000" i="1" baseline="-25000" dirty="0"/>
              <a:t>2 </a:t>
            </a:r>
            <a:r>
              <a:rPr lang="en-US" sz="2000" dirty="0"/>
              <a:t>)</a:t>
            </a:r>
            <a:r>
              <a:rPr lang="en-US" sz="2000" i="1" dirty="0"/>
              <a:t> 	= g</a:t>
            </a:r>
            <a:r>
              <a:rPr lang="en-US" sz="2000" dirty="0"/>
              <a:t>(</a:t>
            </a:r>
            <a:r>
              <a:rPr lang="en-US" sz="2000" i="1" dirty="0"/>
              <a:t>G</a:t>
            </a:r>
            <a:r>
              <a:rPr lang="en-US" sz="2000" i="1" baseline="-25000" dirty="0"/>
              <a:t>2 </a:t>
            </a:r>
            <a:r>
              <a:rPr lang="en-US" sz="2000" dirty="0"/>
              <a:t>)		since </a:t>
            </a:r>
            <a:r>
              <a:rPr lang="en-US" sz="2000" i="1" dirty="0"/>
              <a:t>h</a:t>
            </a:r>
            <a:r>
              <a:rPr lang="en-US" sz="2000" dirty="0"/>
              <a:t>(</a:t>
            </a:r>
            <a:r>
              <a:rPr lang="en-US" sz="2000" i="1" dirty="0"/>
              <a:t>G</a:t>
            </a:r>
            <a:r>
              <a:rPr lang="en-US" sz="2000" i="1" baseline="-25000" dirty="0"/>
              <a:t>2 </a:t>
            </a:r>
            <a:r>
              <a:rPr lang="en-US" sz="2000" dirty="0"/>
              <a:t>)</a:t>
            </a:r>
            <a:r>
              <a:rPr lang="en-US" sz="2000" i="1" dirty="0"/>
              <a:t>=0</a:t>
            </a:r>
            <a:endParaRPr lang="en-US" sz="2000" dirty="0"/>
          </a:p>
          <a:p>
            <a:pPr lvl="2">
              <a:lnSpc>
                <a:spcPct val="90000"/>
              </a:lnSpc>
              <a:buFont typeface="Wingdings" charset="2"/>
              <a:buNone/>
            </a:pPr>
            <a:r>
              <a:rPr lang="en-US" sz="2000" dirty="0"/>
              <a:t>		</a:t>
            </a:r>
            <a:r>
              <a:rPr lang="en-US" sz="2000" i="1" dirty="0"/>
              <a:t>&gt; </a:t>
            </a:r>
            <a:r>
              <a:rPr lang="en-US" sz="2000" i="1" dirty="0" err="1"/>
              <a:t>g</a:t>
            </a:r>
            <a:r>
              <a:rPr lang="en-US" sz="2000" dirty="0" err="1"/>
              <a:t>(</a:t>
            </a:r>
            <a:r>
              <a:rPr lang="en-US" sz="2000" i="1" dirty="0" err="1"/>
              <a:t>G</a:t>
            </a:r>
            <a:r>
              <a:rPr lang="en-US" sz="2000" dirty="0"/>
              <a:t>)		since </a:t>
            </a:r>
            <a:r>
              <a:rPr lang="en-US" sz="2000" i="1" dirty="0"/>
              <a:t>G</a:t>
            </a:r>
            <a:r>
              <a:rPr lang="en-US" sz="2000" i="1" baseline="-25000" dirty="0"/>
              <a:t>2</a:t>
            </a:r>
            <a:r>
              <a:rPr lang="en-US" sz="2000" dirty="0"/>
              <a:t> is suboptimal</a:t>
            </a:r>
          </a:p>
          <a:p>
            <a:pPr lvl="2">
              <a:lnSpc>
                <a:spcPct val="90000"/>
              </a:lnSpc>
              <a:buFont typeface="Wingdings" charset="2"/>
              <a:buNone/>
            </a:pPr>
            <a:r>
              <a:rPr lang="en-US" sz="2000" dirty="0"/>
              <a:t>	</a:t>
            </a:r>
            <a:r>
              <a:rPr lang="en-US" sz="2000" dirty="0" smtClean="0"/>
              <a:t>	</a:t>
            </a:r>
            <a:r>
              <a:rPr lang="en-US" sz="2000" i="1" dirty="0" smtClean="0"/>
              <a:t>≥ </a:t>
            </a:r>
            <a:r>
              <a:rPr lang="en-US" sz="2000" i="1" dirty="0"/>
              <a:t>f</a:t>
            </a:r>
            <a:r>
              <a:rPr lang="en-US" sz="2000" dirty="0"/>
              <a:t>(</a:t>
            </a:r>
            <a:r>
              <a:rPr lang="en-US" sz="2000" i="1" dirty="0"/>
              <a:t>n</a:t>
            </a:r>
            <a:r>
              <a:rPr lang="en-US" sz="2000" dirty="0"/>
              <a:t>)	</a:t>
            </a:r>
            <a:r>
              <a:rPr lang="en-US" sz="2000" dirty="0" smtClean="0"/>
              <a:t>	since </a:t>
            </a:r>
            <a:r>
              <a:rPr lang="en-US" sz="2000" i="1" dirty="0"/>
              <a:t>h</a:t>
            </a:r>
            <a:r>
              <a:rPr lang="en-US" sz="2000" dirty="0"/>
              <a:t> is admissible</a:t>
            </a:r>
          </a:p>
          <a:p>
            <a:pPr lvl="2">
              <a:lnSpc>
                <a:spcPct val="90000"/>
              </a:lnSpc>
              <a:buFont typeface="Wingdings" charset="2"/>
              <a:buNone/>
            </a:pPr>
            <a:r>
              <a:rPr lang="en-US" sz="2000" dirty="0"/>
              <a:t>Since </a:t>
            </a:r>
            <a:r>
              <a:rPr lang="en-US" sz="2000" i="1" dirty="0"/>
              <a:t>f</a:t>
            </a:r>
            <a:r>
              <a:rPr lang="en-US" sz="2000" dirty="0"/>
              <a:t>(</a:t>
            </a:r>
            <a:r>
              <a:rPr lang="en-US" sz="2000" i="1" dirty="0"/>
              <a:t>G</a:t>
            </a:r>
            <a:r>
              <a:rPr lang="en-US" sz="2000" i="1" baseline="-25000" dirty="0"/>
              <a:t>2</a:t>
            </a:r>
            <a:r>
              <a:rPr lang="en-US" sz="2000" dirty="0"/>
              <a:t>)</a:t>
            </a:r>
            <a:r>
              <a:rPr lang="en-US" sz="2000" i="1" dirty="0"/>
              <a:t> &gt; </a:t>
            </a:r>
            <a:r>
              <a:rPr lang="en-US" sz="2000" i="1" dirty="0" err="1"/>
              <a:t>f</a:t>
            </a:r>
            <a:r>
              <a:rPr lang="en-US" sz="2000" dirty="0" err="1"/>
              <a:t>(</a:t>
            </a:r>
            <a:r>
              <a:rPr lang="en-US" sz="2000" i="1" dirty="0" err="1"/>
              <a:t>n</a:t>
            </a:r>
            <a:r>
              <a:rPr lang="en-US" sz="2000" dirty="0"/>
              <a:t>), A* will never select </a:t>
            </a:r>
            <a:r>
              <a:rPr lang="en-US" sz="2000" i="1" dirty="0"/>
              <a:t>G</a:t>
            </a:r>
            <a:r>
              <a:rPr lang="en-US" sz="2000" i="1" baseline="-25000" dirty="0"/>
              <a:t>2</a:t>
            </a:r>
            <a:r>
              <a:rPr lang="en-US" sz="2000" dirty="0"/>
              <a:t> for expansion</a:t>
            </a:r>
          </a:p>
        </p:txBody>
      </p:sp>
      <p:pic>
        <p:nvPicPr>
          <p:cNvPr id="377860" name="Picture 4"/>
          <p:cNvPicPr>
            <a:picLocks noGrp="1" noChangeAspect="1" noChangeArrowheads="1"/>
          </p:cNvPicPr>
          <p:nvPr>
            <p:ph sz="half" idx="1"/>
          </p:nvPr>
        </p:nvPicPr>
        <p:blipFill>
          <a:blip r:embed="rId3"/>
          <a:srcRect/>
          <a:stretch>
            <a:fillRect/>
          </a:stretch>
        </p:blipFill>
        <p:spPr>
          <a:xfrm>
            <a:off x="2413559" y="1333500"/>
            <a:ext cx="3965016" cy="2778026"/>
          </a:xfrm>
        </p:spPr>
      </p:pic>
      <p:sp>
        <p:nvSpPr>
          <p:cNvPr id="2" name="TextBox 1"/>
          <p:cNvSpPr txBox="1"/>
          <p:nvPr/>
        </p:nvSpPr>
        <p:spPr>
          <a:xfrm>
            <a:off x="2579371" y="2409302"/>
            <a:ext cx="497543" cy="369332"/>
          </a:xfrm>
          <a:prstGeom prst="rect">
            <a:avLst/>
          </a:prstGeom>
          <a:solidFill>
            <a:srgbClr val="FFFFFF"/>
          </a:solidFill>
        </p:spPr>
        <p:txBody>
          <a:bodyPr wrap="square" rtlCol="0">
            <a:spAutoFit/>
          </a:bodyPr>
          <a:lstStyle/>
          <a:p>
            <a:pPr algn="r"/>
            <a:r>
              <a:rPr lang="en-US" sz="1800" i="1" dirty="0" smtClean="0">
                <a:latin typeface="Times New Roman"/>
                <a:cs typeface="Times New Roman"/>
              </a:rPr>
              <a:t>n</a:t>
            </a:r>
            <a:endParaRPr lang="en-US" sz="1800" i="1" dirty="0">
              <a:latin typeface="Times New Roman"/>
              <a:cs typeface="Times New Roman"/>
            </a:endParaRPr>
          </a:p>
        </p:txBody>
      </p:sp>
      <p:sp>
        <p:nvSpPr>
          <p:cNvPr id="7" name="TextBox 6"/>
          <p:cNvSpPr txBox="1"/>
          <p:nvPr/>
        </p:nvSpPr>
        <p:spPr>
          <a:xfrm>
            <a:off x="2194947" y="3137840"/>
            <a:ext cx="497543" cy="369332"/>
          </a:xfrm>
          <a:prstGeom prst="rect">
            <a:avLst/>
          </a:prstGeom>
          <a:solidFill>
            <a:srgbClr val="FFFFFF"/>
          </a:solidFill>
        </p:spPr>
        <p:txBody>
          <a:bodyPr wrap="square" rtlCol="0">
            <a:spAutoFit/>
          </a:bodyPr>
          <a:lstStyle/>
          <a:p>
            <a:pPr algn="r"/>
            <a:r>
              <a:rPr lang="en-US" sz="1800" i="1" dirty="0" smtClean="0">
                <a:latin typeface="Times New Roman"/>
                <a:cs typeface="Times New Roman"/>
              </a:rPr>
              <a:t>G</a:t>
            </a:r>
            <a:endParaRPr lang="en-US" sz="1800" i="1" dirty="0">
              <a:latin typeface="Times New Roman"/>
              <a:cs typeface="Times New Roman"/>
            </a:endParaRPr>
          </a:p>
        </p:txBody>
      </p:sp>
      <p:sp>
        <p:nvSpPr>
          <p:cNvPr id="8" name="TextBox 7"/>
          <p:cNvSpPr txBox="1"/>
          <p:nvPr/>
        </p:nvSpPr>
        <p:spPr>
          <a:xfrm>
            <a:off x="6065829" y="3120017"/>
            <a:ext cx="497543" cy="369332"/>
          </a:xfrm>
          <a:prstGeom prst="rect">
            <a:avLst/>
          </a:prstGeom>
          <a:solidFill>
            <a:srgbClr val="FFFFFF"/>
          </a:solidFill>
        </p:spPr>
        <p:txBody>
          <a:bodyPr wrap="square" rtlCol="0">
            <a:spAutoFit/>
          </a:bodyPr>
          <a:lstStyle/>
          <a:p>
            <a:r>
              <a:rPr lang="en-US" sz="1800" i="1" dirty="0" smtClean="0">
                <a:latin typeface="Times New Roman"/>
                <a:cs typeface="Times New Roman"/>
              </a:rPr>
              <a:t>G2</a:t>
            </a:r>
            <a:endParaRPr lang="en-US" sz="1800" i="1" dirty="0">
              <a:latin typeface="Times New Roman"/>
              <a:cs typeface="Times New Roman"/>
            </a:endParaRPr>
          </a:p>
        </p:txBody>
      </p:sp>
    </p:spTree>
    <p:extLst>
      <p:ext uri="{BB962C8B-B14F-4D97-AF65-F5344CB8AC3E}">
        <p14:creationId xmlns:p14="http://schemas.microsoft.com/office/powerpoint/2010/main" val="20939656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8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377859">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499"/>
                                          </p:stCondLst>
                                        </p:cTn>
                                        <p:tgtEl>
                                          <p:spTgt spid="37785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7785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377859">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377859">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3778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9"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Slide Number Placeholder 5"/>
          <p:cNvSpPr>
            <a:spLocks noGrp="1"/>
          </p:cNvSpPr>
          <p:nvPr>
            <p:ph type="sldNum" sz="quarter" idx="12"/>
          </p:nvPr>
        </p:nvSpPr>
        <p:spPr>
          <a:noFill/>
        </p:spPr>
        <p:txBody>
          <a:bodyPr/>
          <a:lstStyle/>
          <a:p>
            <a:fld id="{775FE5D6-92F4-BE4C-84B4-6EEACB4C8DD5}" type="slidenum">
              <a:rPr lang="en-US" smtClean="0"/>
              <a:pPr/>
              <a:t>22</a:t>
            </a:fld>
            <a:endParaRPr lang="en-US" smtClean="0"/>
          </a:p>
        </p:txBody>
      </p:sp>
      <p:graphicFrame>
        <p:nvGraphicFramePr>
          <p:cNvPr id="45058" name="Object 2"/>
          <p:cNvGraphicFramePr>
            <a:graphicFrameLocks noChangeAspect="1"/>
          </p:cNvGraphicFramePr>
          <p:nvPr/>
        </p:nvGraphicFramePr>
        <p:xfrm>
          <a:off x="533400" y="1295400"/>
          <a:ext cx="8077200" cy="5484813"/>
        </p:xfrm>
        <a:graphic>
          <a:graphicData uri="http://schemas.openxmlformats.org/presentationml/2006/ole">
            <mc:AlternateContent xmlns:mc="http://schemas.openxmlformats.org/markup-compatibility/2006">
              <mc:Choice xmlns:v="urn:schemas-microsoft-com:vml" Requires="v">
                <p:oleObj spid="_x0000_s13345" name="Image" r:id="rId3" imgW="11601836" imgH="7878574" progId="">
                  <p:embed/>
                </p:oleObj>
              </mc:Choice>
              <mc:Fallback>
                <p:oleObj name="Image" r:id="rId3" imgW="11601836" imgH="787857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95400"/>
                        <a:ext cx="8077200" cy="548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5061" name="Rectangle 2"/>
          <p:cNvSpPr>
            <a:spLocks noGrp="1" noChangeArrowheads="1"/>
          </p:cNvSpPr>
          <p:nvPr>
            <p:ph type="title"/>
          </p:nvPr>
        </p:nvSpPr>
        <p:spPr>
          <a:xfrm>
            <a:off x="457199" y="152718"/>
            <a:ext cx="7084513" cy="1562600"/>
          </a:xfrm>
          <a:solidFill>
            <a:srgbClr val="FFFFFF"/>
          </a:solidFill>
        </p:spPr>
        <p:txBody>
          <a:bodyPr/>
          <a:lstStyle/>
          <a:p>
            <a:r>
              <a:rPr lang="en-US" dirty="0" smtClean="0"/>
              <a:t>Contours</a:t>
            </a:r>
            <a:endParaRPr lang="en-US" dirty="0"/>
          </a:p>
        </p:txBody>
      </p:sp>
    </p:spTree>
    <p:extLst>
      <p:ext uri="{BB962C8B-B14F-4D97-AF65-F5344CB8AC3E}">
        <p14:creationId xmlns:p14="http://schemas.microsoft.com/office/powerpoint/2010/main" val="37571022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5"/>
          <p:cNvSpPr>
            <a:spLocks noGrp="1"/>
          </p:cNvSpPr>
          <p:nvPr>
            <p:ph type="sldNum" sz="quarter" idx="12"/>
          </p:nvPr>
        </p:nvSpPr>
        <p:spPr>
          <a:noFill/>
        </p:spPr>
        <p:txBody>
          <a:bodyPr/>
          <a:lstStyle/>
          <a:p>
            <a:fld id="{68D5AFE1-71F5-D347-B3E1-C38268C6CB53}" type="slidenum">
              <a:rPr lang="en-US" smtClean="0"/>
              <a:pPr/>
              <a:t>23</a:t>
            </a:fld>
            <a:endParaRPr lang="en-US" smtClean="0"/>
          </a:p>
        </p:txBody>
      </p:sp>
      <p:pic>
        <p:nvPicPr>
          <p:cNvPr id="46084" name="Picture 2" descr="AStarOptimality"/>
          <p:cNvPicPr>
            <a:picLocks noGrp="1" noChangeAspect="1" noChangeArrowheads="1"/>
          </p:cNvPicPr>
          <p:nvPr>
            <p:ph idx="1"/>
          </p:nvPr>
        </p:nvPicPr>
        <p:blipFill>
          <a:blip r:embed="rId2"/>
          <a:srcRect/>
          <a:stretch>
            <a:fillRect/>
          </a:stretch>
        </p:blipFill>
        <p:spPr>
          <a:xfrm>
            <a:off x="1187450" y="2314575"/>
            <a:ext cx="7056438" cy="4427538"/>
          </a:xfrm>
          <a:noFill/>
        </p:spPr>
      </p:pic>
      <p:sp>
        <p:nvSpPr>
          <p:cNvPr id="46085" name="Rectangle 3"/>
          <p:cNvSpPr>
            <a:spLocks noGrp="1" noChangeArrowheads="1"/>
          </p:cNvSpPr>
          <p:nvPr>
            <p:ph type="title"/>
          </p:nvPr>
        </p:nvSpPr>
        <p:spPr>
          <a:xfrm>
            <a:off x="457200" y="150813"/>
            <a:ext cx="7793038" cy="839787"/>
          </a:xfrm>
        </p:spPr>
        <p:txBody>
          <a:bodyPr/>
          <a:lstStyle/>
          <a:p>
            <a:r>
              <a:rPr lang="en-US"/>
              <a:t>f-contours</a:t>
            </a:r>
          </a:p>
        </p:txBody>
      </p:sp>
      <p:sp>
        <p:nvSpPr>
          <p:cNvPr id="46086" name="Text Box 4"/>
          <p:cNvSpPr txBox="1">
            <a:spLocks noChangeArrowheads="1"/>
          </p:cNvSpPr>
          <p:nvPr/>
        </p:nvSpPr>
        <p:spPr bwMode="auto">
          <a:xfrm>
            <a:off x="2514600" y="1535113"/>
            <a:ext cx="6308725" cy="457200"/>
          </a:xfrm>
          <a:prstGeom prst="rect">
            <a:avLst/>
          </a:prstGeom>
          <a:solidFill>
            <a:schemeClr val="bg1"/>
          </a:solidFill>
          <a:ln w="9525">
            <a:noFill/>
            <a:miter lim="800000"/>
            <a:headEnd/>
            <a:tailEnd/>
          </a:ln>
        </p:spPr>
        <p:txBody>
          <a:bodyPr wrap="none">
            <a:prstTxWarp prst="textNoShape">
              <a:avLst/>
            </a:prstTxWarp>
            <a:spAutoFit/>
          </a:bodyPr>
          <a:lstStyle/>
          <a:p>
            <a:r>
              <a:rPr lang="en-US">
                <a:latin typeface="Tahoma" charset="0"/>
              </a:rPr>
              <a:t>How do the contours look like when h(n) =0?</a:t>
            </a:r>
          </a:p>
        </p:txBody>
      </p:sp>
      <p:sp>
        <p:nvSpPr>
          <p:cNvPr id="286725" name="Oval 5"/>
          <p:cNvSpPr>
            <a:spLocks noChangeArrowheads="1"/>
          </p:cNvSpPr>
          <p:nvPr/>
        </p:nvSpPr>
        <p:spPr bwMode="auto">
          <a:xfrm>
            <a:off x="1116013" y="2962275"/>
            <a:ext cx="1152525" cy="1152525"/>
          </a:xfrm>
          <a:prstGeom prst="ellipse">
            <a:avLst/>
          </a:prstGeom>
          <a:noFill/>
          <a:ln w="28575">
            <a:solidFill>
              <a:srgbClr val="CC3300"/>
            </a:solidFill>
            <a:prstDash val="sysDot"/>
            <a:round/>
            <a:headEnd/>
            <a:tailEnd/>
          </a:ln>
        </p:spPr>
        <p:txBody>
          <a:bodyPr wrap="none" anchor="ctr">
            <a:prstTxWarp prst="textNoShape">
              <a:avLst/>
            </a:prstTxWarp>
          </a:bodyPr>
          <a:lstStyle/>
          <a:p>
            <a:endParaRPr lang="en-US"/>
          </a:p>
        </p:txBody>
      </p:sp>
      <p:sp>
        <p:nvSpPr>
          <p:cNvPr id="286726" name="Oval 6"/>
          <p:cNvSpPr>
            <a:spLocks noChangeArrowheads="1"/>
          </p:cNvSpPr>
          <p:nvPr/>
        </p:nvSpPr>
        <p:spPr bwMode="auto">
          <a:xfrm>
            <a:off x="538163" y="2314575"/>
            <a:ext cx="2305050" cy="2447925"/>
          </a:xfrm>
          <a:prstGeom prst="ellipse">
            <a:avLst/>
          </a:prstGeom>
          <a:noFill/>
          <a:ln w="28575">
            <a:solidFill>
              <a:srgbClr val="CC3300"/>
            </a:solidFill>
            <a:prstDash val="sysDot"/>
            <a:round/>
            <a:headEnd/>
            <a:tailEnd/>
          </a:ln>
        </p:spPr>
        <p:txBody>
          <a:bodyPr wrap="none" anchor="ctr">
            <a:prstTxWarp prst="textNoShape">
              <a:avLst/>
            </a:prstTxWarp>
          </a:bodyPr>
          <a:lstStyle/>
          <a:p>
            <a:endParaRPr lang="en-US"/>
          </a:p>
        </p:txBody>
      </p:sp>
      <p:sp>
        <p:nvSpPr>
          <p:cNvPr id="286727" name="Oval 7"/>
          <p:cNvSpPr>
            <a:spLocks noChangeArrowheads="1"/>
          </p:cNvSpPr>
          <p:nvPr/>
        </p:nvSpPr>
        <p:spPr bwMode="auto">
          <a:xfrm>
            <a:off x="107950" y="2027238"/>
            <a:ext cx="3240088" cy="3168650"/>
          </a:xfrm>
          <a:prstGeom prst="ellipse">
            <a:avLst/>
          </a:prstGeom>
          <a:noFill/>
          <a:ln w="28575">
            <a:solidFill>
              <a:srgbClr val="CC3300"/>
            </a:solidFill>
            <a:prstDash val="sysDot"/>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062797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5" grpId="0" animBg="1"/>
      <p:bldP spid="286726" grpId="0" animBg="1"/>
      <p:bldP spid="2867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2004B9E6-1064-AC47-975D-B4E31C92CFF3}" type="slidenum">
              <a:rPr lang="en-US"/>
              <a:pPr/>
              <a:t>24</a:t>
            </a:fld>
            <a:endParaRPr lang="en-US"/>
          </a:p>
        </p:txBody>
      </p:sp>
      <p:sp>
        <p:nvSpPr>
          <p:cNvPr id="537602" name="Rectangle 2"/>
          <p:cNvSpPr>
            <a:spLocks noGrp="1" noChangeArrowheads="1"/>
          </p:cNvSpPr>
          <p:nvPr>
            <p:ph type="title"/>
          </p:nvPr>
        </p:nvSpPr>
        <p:spPr>
          <a:xfrm>
            <a:off x="663575" y="158750"/>
            <a:ext cx="7772400" cy="1143000"/>
          </a:xfrm>
        </p:spPr>
        <p:txBody>
          <a:bodyPr/>
          <a:lstStyle/>
          <a:p>
            <a:r>
              <a:rPr lang="en-US"/>
              <a:t>A* Evaluation</a:t>
            </a:r>
          </a:p>
        </p:txBody>
      </p:sp>
      <p:sp>
        <p:nvSpPr>
          <p:cNvPr id="537603" name="Rectangle 3"/>
          <p:cNvSpPr>
            <a:spLocks noGrp="1" noChangeArrowheads="1"/>
          </p:cNvSpPr>
          <p:nvPr>
            <p:ph type="body" idx="1"/>
          </p:nvPr>
        </p:nvSpPr>
        <p:spPr>
          <a:xfrm>
            <a:off x="527050" y="1241425"/>
            <a:ext cx="8274050" cy="5305425"/>
          </a:xfrm>
        </p:spPr>
        <p:txBody>
          <a:bodyPr>
            <a:normAutofit lnSpcReduction="10000"/>
          </a:bodyPr>
          <a:lstStyle/>
          <a:p>
            <a:pPr>
              <a:lnSpc>
                <a:spcPct val="90000"/>
              </a:lnSpc>
            </a:pPr>
            <a:r>
              <a:rPr lang="en-US" sz="2400" dirty="0"/>
              <a:t>Completeness</a:t>
            </a:r>
          </a:p>
          <a:p>
            <a:pPr lvl="1">
              <a:lnSpc>
                <a:spcPct val="90000"/>
              </a:lnSpc>
            </a:pPr>
            <a:r>
              <a:rPr lang="en-US" sz="2000" dirty="0"/>
              <a:t>YES, since nodes are added in concentric bands of </a:t>
            </a:r>
            <a:r>
              <a:rPr lang="en-US" sz="2000" i="1" dirty="0" err="1" smtClean="0"/>
              <a:t>f</a:t>
            </a:r>
            <a:endParaRPr lang="en-US" sz="2000" i="1" dirty="0" smtClean="0"/>
          </a:p>
          <a:p>
            <a:pPr lvl="2">
              <a:lnSpc>
                <a:spcPct val="90000"/>
              </a:lnSpc>
            </a:pPr>
            <a:r>
              <a:rPr lang="en-US" sz="1900" dirty="0" smtClean="0"/>
              <a:t>If admissible (tree) or consistent (graph)</a:t>
            </a:r>
          </a:p>
          <a:p>
            <a:pPr lvl="2">
              <a:lnSpc>
                <a:spcPct val="90000"/>
              </a:lnSpc>
            </a:pPr>
            <a:r>
              <a:rPr lang="en-US" sz="1900" dirty="0"/>
              <a:t>Unless there are infinitely many nodes with </a:t>
            </a:r>
            <a:r>
              <a:rPr lang="en-US" sz="1900" i="1" dirty="0" err="1"/>
              <a:t>f</a:t>
            </a:r>
            <a:r>
              <a:rPr lang="en-US" sz="1900" dirty="0" err="1"/>
              <a:t>(</a:t>
            </a:r>
            <a:r>
              <a:rPr lang="en-US" sz="1900" i="1" dirty="0" err="1"/>
              <a:t>n</a:t>
            </a:r>
            <a:r>
              <a:rPr lang="en-US" sz="1900" dirty="0"/>
              <a:t>)</a:t>
            </a:r>
            <a:r>
              <a:rPr lang="en-US" sz="1900" i="1" dirty="0"/>
              <a:t> &lt; </a:t>
            </a:r>
            <a:r>
              <a:rPr lang="en-US" sz="1900" i="1" dirty="0" err="1"/>
              <a:t>f</a:t>
            </a:r>
            <a:r>
              <a:rPr lang="en-US" sz="1900" dirty="0" err="1"/>
              <a:t>(</a:t>
            </a:r>
            <a:r>
              <a:rPr lang="en-US" sz="1900" i="1" dirty="0" err="1"/>
              <a:t>G</a:t>
            </a:r>
            <a:r>
              <a:rPr lang="en-US" sz="1900" dirty="0"/>
              <a:t>)</a:t>
            </a:r>
          </a:p>
          <a:p>
            <a:pPr>
              <a:lnSpc>
                <a:spcPct val="90000"/>
              </a:lnSpc>
            </a:pPr>
            <a:r>
              <a:rPr lang="en-US" sz="2400" dirty="0"/>
              <a:t>Optimality</a:t>
            </a:r>
            <a:endParaRPr lang="en-US" sz="2500" dirty="0"/>
          </a:p>
          <a:p>
            <a:pPr lvl="1">
              <a:lnSpc>
                <a:spcPct val="90000"/>
              </a:lnSpc>
            </a:pPr>
            <a:r>
              <a:rPr lang="en-US" sz="2000" dirty="0"/>
              <a:t>YES,</a:t>
            </a:r>
            <a:r>
              <a:rPr lang="en-US" sz="2000" dirty="0" smtClean="0"/>
              <a:t> under similar conditions to completeness</a:t>
            </a:r>
          </a:p>
          <a:p>
            <a:pPr>
              <a:lnSpc>
                <a:spcPct val="90000"/>
              </a:lnSpc>
            </a:pPr>
            <a:r>
              <a:rPr lang="en-US" sz="2400" dirty="0"/>
              <a:t>Time complexity</a:t>
            </a:r>
          </a:p>
          <a:p>
            <a:pPr lvl="1">
              <a:lnSpc>
                <a:spcPct val="90000"/>
              </a:lnSpc>
            </a:pPr>
            <a:r>
              <a:rPr lang="en-US" sz="2000" dirty="0"/>
              <a:t>Exponential</a:t>
            </a:r>
          </a:p>
          <a:p>
            <a:pPr lvl="1">
              <a:lnSpc>
                <a:spcPct val="90000"/>
              </a:lnSpc>
            </a:pPr>
            <a:r>
              <a:rPr lang="en-US" sz="2000" dirty="0"/>
              <a:t>A* expands all nodes with </a:t>
            </a:r>
            <a:r>
              <a:rPr lang="en-US" sz="2000" i="1" dirty="0"/>
              <a:t>f</a:t>
            </a:r>
            <a:r>
              <a:rPr lang="en-US" sz="2000" dirty="0"/>
              <a:t>(</a:t>
            </a:r>
            <a:r>
              <a:rPr lang="en-US" sz="2000" i="1" dirty="0"/>
              <a:t>n</a:t>
            </a:r>
            <a:r>
              <a:rPr lang="en-US" sz="2000" dirty="0"/>
              <a:t>)</a:t>
            </a:r>
            <a:r>
              <a:rPr lang="en-US" sz="2000" i="1" dirty="0"/>
              <a:t>&lt; C</a:t>
            </a:r>
            <a:r>
              <a:rPr lang="en-US" sz="2000" i="1" dirty="0" smtClean="0"/>
              <a:t>*  (C* is cost </a:t>
            </a:r>
            <a:r>
              <a:rPr lang="en-US" sz="2000" i="1" smtClean="0"/>
              <a:t>of optimal path)</a:t>
            </a:r>
            <a:endParaRPr lang="en-US" sz="2000" dirty="0"/>
          </a:p>
          <a:p>
            <a:pPr lvl="1">
              <a:lnSpc>
                <a:spcPct val="90000"/>
              </a:lnSpc>
            </a:pPr>
            <a:r>
              <a:rPr lang="en-US" sz="2000" dirty="0"/>
              <a:t>A* expands some nodes with </a:t>
            </a:r>
            <a:r>
              <a:rPr lang="en-US" sz="2000" i="1" dirty="0" err="1"/>
              <a:t>f</a:t>
            </a:r>
            <a:r>
              <a:rPr lang="en-US" sz="2000" dirty="0" err="1"/>
              <a:t>(</a:t>
            </a:r>
            <a:r>
              <a:rPr lang="en-US" sz="2000" i="1" dirty="0" err="1"/>
              <a:t>n</a:t>
            </a:r>
            <a:r>
              <a:rPr lang="en-US" sz="2000" dirty="0"/>
              <a:t>)</a:t>
            </a:r>
            <a:r>
              <a:rPr lang="en-US" sz="2000" i="1" dirty="0"/>
              <a:t>=C*</a:t>
            </a:r>
            <a:endParaRPr lang="en-US" sz="2000" dirty="0"/>
          </a:p>
          <a:p>
            <a:pPr lvl="1">
              <a:lnSpc>
                <a:spcPct val="90000"/>
              </a:lnSpc>
            </a:pPr>
            <a:r>
              <a:rPr lang="en-US" sz="2000" dirty="0"/>
              <a:t>A* expands no nodes with </a:t>
            </a:r>
            <a:r>
              <a:rPr lang="en-US" sz="2000" i="1" dirty="0" err="1"/>
              <a:t>f</a:t>
            </a:r>
            <a:r>
              <a:rPr lang="en-US" sz="2000" dirty="0" err="1"/>
              <a:t>(</a:t>
            </a:r>
            <a:r>
              <a:rPr lang="en-US" sz="2000" i="1" dirty="0" err="1"/>
              <a:t>n</a:t>
            </a:r>
            <a:r>
              <a:rPr lang="en-US" sz="2000" dirty="0"/>
              <a:t>)</a:t>
            </a:r>
            <a:r>
              <a:rPr lang="en-US" sz="2000" i="1" dirty="0"/>
              <a:t>&gt;C*</a:t>
            </a:r>
            <a:endParaRPr lang="en-US" sz="2000" i="1" dirty="0" smtClean="0"/>
          </a:p>
          <a:p>
            <a:pPr lvl="1">
              <a:lnSpc>
                <a:spcPct val="90000"/>
              </a:lnSpc>
            </a:pPr>
            <a:r>
              <a:rPr lang="en-US" sz="2000" i="1" dirty="0" smtClean="0"/>
              <a:t>Optimally efficient</a:t>
            </a:r>
            <a:r>
              <a:rPr lang="en-US" sz="2000" dirty="0" smtClean="0"/>
              <a:t>: </a:t>
            </a:r>
            <a:r>
              <a:rPr lang="en-US" sz="1800" dirty="0" smtClean="0"/>
              <a:t>No </a:t>
            </a:r>
            <a:r>
              <a:rPr lang="en-US" sz="1800" dirty="0"/>
              <a:t>other</a:t>
            </a:r>
            <a:r>
              <a:rPr lang="en-US" sz="1800" dirty="0" smtClean="0"/>
              <a:t> algorithm </a:t>
            </a:r>
            <a:r>
              <a:rPr lang="en-US" sz="1800" dirty="0"/>
              <a:t>can guarantee</a:t>
            </a:r>
            <a:r>
              <a:rPr lang="en-US" sz="1800" dirty="0" smtClean="0"/>
              <a:t> fewer </a:t>
            </a:r>
            <a:r>
              <a:rPr lang="en-US" sz="1800" dirty="0"/>
              <a:t>nodes</a:t>
            </a:r>
          </a:p>
          <a:p>
            <a:pPr>
              <a:lnSpc>
                <a:spcPct val="90000"/>
              </a:lnSpc>
            </a:pPr>
            <a:r>
              <a:rPr lang="en-US" sz="2500" dirty="0"/>
              <a:t>Space complexity</a:t>
            </a:r>
          </a:p>
          <a:p>
            <a:pPr lvl="1">
              <a:lnSpc>
                <a:spcPct val="90000"/>
              </a:lnSpc>
            </a:pPr>
            <a:r>
              <a:rPr lang="en-US" sz="2100" dirty="0"/>
              <a:t>Exponential</a:t>
            </a:r>
          </a:p>
          <a:p>
            <a:pPr lvl="1">
              <a:lnSpc>
                <a:spcPct val="90000"/>
              </a:lnSpc>
            </a:pPr>
            <a:r>
              <a:rPr lang="en-US" sz="2100" dirty="0"/>
              <a:t>Still the dominant problem (rather than time complexity)</a:t>
            </a:r>
          </a:p>
        </p:txBody>
      </p:sp>
    </p:spTree>
    <p:extLst>
      <p:ext uri="{BB962C8B-B14F-4D97-AF65-F5344CB8AC3E}">
        <p14:creationId xmlns:p14="http://schemas.microsoft.com/office/powerpoint/2010/main" val="23145135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7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76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376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376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76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376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3760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3760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3760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760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3760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3760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3760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37603">
                                            <p:txEl>
                                              <p:pRg st="13" end="1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53760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3"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p:cNvPicPr>
          <p:nvPr>
            <p:ph idx="1"/>
          </p:nvPr>
        </p:nvPicPr>
        <p:blipFill rotWithShape="1">
          <a:blip r:embed="rId3">
            <a:extLst>
              <a:ext uri="{28A0092B-C50C-407E-A947-70E740481C1C}">
                <a14:useLocalDpi xmlns:a14="http://schemas.microsoft.com/office/drawing/2010/main" val="0"/>
              </a:ext>
            </a:extLst>
          </a:blip>
          <a:srcRect l="-27072" r="-33038" b="3632"/>
          <a:stretch/>
        </p:blipFill>
        <p:spPr bwMode="auto">
          <a:xfrm>
            <a:off x="-1736103" y="-335783"/>
            <a:ext cx="13386627" cy="6394474"/>
          </a:xfrm>
          <a:prstGeom prst="rect">
            <a:avLst/>
          </a:prstGeom>
          <a:noFill/>
          <a:ln>
            <a:noFill/>
          </a:ln>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67B37-5408-8848-BA1A-2C039AA52483}" type="slidenum">
              <a:rPr lang="en-US" smtClean="0"/>
              <a:pPr/>
              <a:t>25</a:t>
            </a:fld>
            <a:endParaRPr lang="en-US"/>
          </a:p>
        </p:txBody>
      </p:sp>
    </p:spTree>
    <p:extLst>
      <p:ext uri="{BB962C8B-B14F-4D97-AF65-F5344CB8AC3E}">
        <p14:creationId xmlns:p14="http://schemas.microsoft.com/office/powerpoint/2010/main" val="32888463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a:xfrm>
            <a:off x="7940842" y="6248400"/>
            <a:ext cx="517358" cy="457200"/>
          </a:xfrm>
        </p:spPr>
        <p:txBody>
          <a:bodyPr/>
          <a:lstStyle/>
          <a:p>
            <a:fld id="{9DC62617-34E2-AD4A-B552-9D3AEE9C47A7}" type="slidenum">
              <a:rPr lang="en-US"/>
              <a:pPr/>
              <a:t>26</a:t>
            </a:fld>
            <a:endParaRPr lang="en-US" dirty="0"/>
          </a:p>
        </p:txBody>
      </p:sp>
      <p:sp>
        <p:nvSpPr>
          <p:cNvPr id="551938" name="Rectangle 2"/>
          <p:cNvSpPr>
            <a:spLocks noGrp="1" noChangeArrowheads="1"/>
          </p:cNvSpPr>
          <p:nvPr>
            <p:ph type="title"/>
          </p:nvPr>
        </p:nvSpPr>
        <p:spPr>
          <a:xfrm>
            <a:off x="766763" y="114300"/>
            <a:ext cx="7772400" cy="984250"/>
          </a:xfrm>
        </p:spPr>
        <p:txBody>
          <a:bodyPr/>
          <a:lstStyle/>
          <a:p>
            <a:r>
              <a:rPr lang="en-US"/>
              <a:t>More on Heuristic Functions</a:t>
            </a:r>
          </a:p>
        </p:txBody>
      </p:sp>
      <p:sp>
        <p:nvSpPr>
          <p:cNvPr id="551939" name="Rectangle 3"/>
          <p:cNvSpPr>
            <a:spLocks noGrp="1" noChangeArrowheads="1"/>
          </p:cNvSpPr>
          <p:nvPr>
            <p:ph type="body" sz="half" idx="2"/>
          </p:nvPr>
        </p:nvSpPr>
        <p:spPr>
          <a:xfrm>
            <a:off x="430213" y="3254375"/>
            <a:ext cx="8461375" cy="3362325"/>
          </a:xfrm>
        </p:spPr>
        <p:txBody>
          <a:bodyPr>
            <a:normAutofit fontScale="92500"/>
          </a:bodyPr>
          <a:lstStyle/>
          <a:p>
            <a:pPr>
              <a:lnSpc>
                <a:spcPct val="90000"/>
              </a:lnSpc>
            </a:pPr>
            <a:r>
              <a:rPr lang="en-US" sz="2400"/>
              <a:t>Primary point is to reduce nodes visited</a:t>
            </a:r>
          </a:p>
          <a:p>
            <a:pPr>
              <a:lnSpc>
                <a:spcPct val="90000"/>
              </a:lnSpc>
            </a:pPr>
            <a:r>
              <a:rPr lang="en-US" sz="2400"/>
              <a:t>For eight puzzle without heuristics:</a:t>
            </a:r>
          </a:p>
          <a:p>
            <a:pPr lvl="1">
              <a:lnSpc>
                <a:spcPct val="90000"/>
              </a:lnSpc>
            </a:pPr>
            <a:r>
              <a:rPr lang="en-US" sz="2100"/>
              <a:t>Average solution path is ~22 steps and branching factor ~3</a:t>
            </a:r>
          </a:p>
          <a:p>
            <a:pPr lvl="1">
              <a:lnSpc>
                <a:spcPct val="90000"/>
              </a:lnSpc>
            </a:pPr>
            <a:r>
              <a:rPr lang="en-US" sz="2100"/>
              <a:t>Exhaustive search would visit ~10</a:t>
            </a:r>
            <a:r>
              <a:rPr lang="en-US" sz="2100" baseline="30000"/>
              <a:t>10</a:t>
            </a:r>
            <a:r>
              <a:rPr lang="en-US" sz="2100"/>
              <a:t> states</a:t>
            </a:r>
          </a:p>
          <a:p>
            <a:pPr>
              <a:lnSpc>
                <a:spcPct val="90000"/>
              </a:lnSpc>
            </a:pPr>
            <a:r>
              <a:rPr lang="en-US" sz="2400"/>
              <a:t>Two eight-puzzle heuristics we have already talked about:</a:t>
            </a:r>
          </a:p>
          <a:p>
            <a:pPr lvl="1">
              <a:lnSpc>
                <a:spcPct val="90000"/>
              </a:lnSpc>
            </a:pPr>
            <a:r>
              <a:rPr lang="en-US" sz="2000" i="1"/>
              <a:t>h</a:t>
            </a:r>
            <a:r>
              <a:rPr lang="en-US" sz="2000" i="1" baseline="-25000"/>
              <a:t>1</a:t>
            </a:r>
            <a:r>
              <a:rPr lang="en-US" sz="2000"/>
              <a:t> = number of misplaced tiles</a:t>
            </a:r>
          </a:p>
          <a:p>
            <a:pPr lvl="1">
              <a:lnSpc>
                <a:spcPct val="90000"/>
              </a:lnSpc>
            </a:pPr>
            <a:r>
              <a:rPr lang="en-US" sz="2000" i="1"/>
              <a:t>h</a:t>
            </a:r>
            <a:r>
              <a:rPr lang="en-US" sz="2000" i="1" baseline="-25000"/>
              <a:t>2</a:t>
            </a:r>
            <a:r>
              <a:rPr lang="en-US" sz="2000"/>
              <a:t> = sum of distances of tiles from their goal positions</a:t>
            </a:r>
          </a:p>
          <a:p>
            <a:pPr lvl="2">
              <a:lnSpc>
                <a:spcPct val="90000"/>
              </a:lnSpc>
            </a:pPr>
            <a:r>
              <a:rPr lang="en-US" sz="1800"/>
              <a:t>Manhattan distance</a:t>
            </a:r>
          </a:p>
          <a:p>
            <a:pPr lvl="1">
              <a:lnSpc>
                <a:spcPct val="90000"/>
              </a:lnSpc>
            </a:pPr>
            <a:r>
              <a:rPr lang="en-US" sz="2000" i="1"/>
              <a:t>But how good are they, and how do we invent them?</a:t>
            </a:r>
          </a:p>
        </p:txBody>
      </p:sp>
      <p:pic>
        <p:nvPicPr>
          <p:cNvPr id="551940" name="Picture 4"/>
          <p:cNvPicPr>
            <a:picLocks noGrp="1" noChangeAspect="1" noChangeArrowheads="1"/>
          </p:cNvPicPr>
          <p:nvPr>
            <p:ph sz="half" idx="1"/>
          </p:nvPr>
        </p:nvPicPr>
        <p:blipFill>
          <a:blip r:embed="rId3"/>
          <a:srcRect/>
          <a:stretch>
            <a:fillRect/>
          </a:stretch>
        </p:blipFill>
        <p:spPr>
          <a:xfrm>
            <a:off x="3076575" y="1168400"/>
            <a:ext cx="3473450" cy="1978025"/>
          </a:xfrm>
        </p:spPr>
      </p:pic>
    </p:spTree>
    <p:extLst>
      <p:ext uri="{BB962C8B-B14F-4D97-AF65-F5344CB8AC3E}">
        <p14:creationId xmlns:p14="http://schemas.microsoft.com/office/powerpoint/2010/main" val="3394012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1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19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519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519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5193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5193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5193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519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519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9"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490D0E0-E9F9-614C-BEB1-C2C8A5A9DED3}" type="slidenum">
              <a:rPr lang="en-US"/>
              <a:pPr/>
              <a:t>27</a:t>
            </a:fld>
            <a:endParaRPr lang="en-US"/>
          </a:p>
        </p:txBody>
      </p:sp>
      <p:sp>
        <p:nvSpPr>
          <p:cNvPr id="556034" name="Rectangle 2"/>
          <p:cNvSpPr>
            <a:spLocks noGrp="1" noChangeArrowheads="1"/>
          </p:cNvSpPr>
          <p:nvPr>
            <p:ph type="title"/>
          </p:nvPr>
        </p:nvSpPr>
        <p:spPr>
          <a:xfrm>
            <a:off x="681038" y="230188"/>
            <a:ext cx="7772400" cy="912812"/>
          </a:xfrm>
        </p:spPr>
        <p:txBody>
          <a:bodyPr/>
          <a:lstStyle/>
          <a:p>
            <a:r>
              <a:rPr lang="en-US" sz="4000"/>
              <a:t>Some Eight Puzzle Data</a:t>
            </a:r>
            <a:endParaRPr lang="en-US"/>
          </a:p>
        </p:txBody>
      </p:sp>
      <p:sp>
        <p:nvSpPr>
          <p:cNvPr id="556035" name="Rectangle 3"/>
          <p:cNvSpPr>
            <a:spLocks noGrp="1" noChangeArrowheads="1"/>
          </p:cNvSpPr>
          <p:nvPr>
            <p:ph type="body" idx="1"/>
          </p:nvPr>
        </p:nvSpPr>
        <p:spPr>
          <a:xfrm>
            <a:off x="647700" y="1282700"/>
            <a:ext cx="8283575" cy="5013325"/>
          </a:xfrm>
        </p:spPr>
        <p:txBody>
          <a:bodyPr/>
          <a:lstStyle/>
          <a:p>
            <a:pPr>
              <a:lnSpc>
                <a:spcPct val="90000"/>
              </a:lnSpc>
            </a:pPr>
            <a:r>
              <a:rPr lang="en-US" dirty="0"/>
              <a:t>1200 random problems w/ solution lengths of 2-24</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smtClean="0"/>
          </a:p>
          <a:p>
            <a:pPr>
              <a:lnSpc>
                <a:spcPct val="90000"/>
              </a:lnSpc>
            </a:pPr>
            <a:r>
              <a:rPr lang="en-US" dirty="0" smtClean="0"/>
              <a:t>Overall</a:t>
            </a:r>
            <a:r>
              <a:rPr lang="en-US" dirty="0"/>
              <a:t>, </a:t>
            </a:r>
            <a:r>
              <a:rPr lang="en-US" i="1" dirty="0"/>
              <a:t>h</a:t>
            </a:r>
            <a:r>
              <a:rPr lang="en-US" i="1" baseline="-25000" dirty="0"/>
              <a:t>2</a:t>
            </a:r>
            <a:r>
              <a:rPr lang="en-US" dirty="0"/>
              <a:t> looks better than </a:t>
            </a:r>
            <a:r>
              <a:rPr lang="en-US" i="1" dirty="0"/>
              <a:t>h</a:t>
            </a:r>
            <a:r>
              <a:rPr lang="en-US" i="1" baseline="-25000" dirty="0"/>
              <a:t>1</a:t>
            </a:r>
            <a:endParaRPr lang="en-US" dirty="0"/>
          </a:p>
          <a:p>
            <a:pPr lvl="1">
              <a:lnSpc>
                <a:spcPct val="90000"/>
              </a:lnSpc>
            </a:pPr>
            <a:r>
              <a:rPr lang="en-US" dirty="0"/>
              <a:t>But is it always better?</a:t>
            </a:r>
          </a:p>
        </p:txBody>
      </p:sp>
      <p:pic>
        <p:nvPicPr>
          <p:cNvPr id="2" name="Picture 1"/>
          <p:cNvPicPr>
            <a:picLocks noChangeAspect="1"/>
          </p:cNvPicPr>
          <p:nvPr/>
        </p:nvPicPr>
        <p:blipFill>
          <a:blip r:embed="rId3"/>
          <a:stretch>
            <a:fillRect/>
          </a:stretch>
        </p:blipFill>
        <p:spPr>
          <a:xfrm>
            <a:off x="902365" y="1702223"/>
            <a:ext cx="7588898" cy="3325885"/>
          </a:xfrm>
          <a:prstGeom prst="rect">
            <a:avLst/>
          </a:prstGeom>
        </p:spPr>
      </p:pic>
    </p:spTree>
    <p:extLst>
      <p:ext uri="{BB962C8B-B14F-4D97-AF65-F5344CB8AC3E}">
        <p14:creationId xmlns:p14="http://schemas.microsoft.com/office/powerpoint/2010/main" val="4099678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6035">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60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F65461C-48B3-074D-B684-D7703F54B39C}" type="slidenum">
              <a:rPr lang="en-US"/>
              <a:pPr/>
              <a:t>28</a:t>
            </a:fld>
            <a:endParaRPr lang="en-US"/>
          </a:p>
        </p:txBody>
      </p:sp>
      <p:sp>
        <p:nvSpPr>
          <p:cNvPr id="558082" name="Rectangle 1026"/>
          <p:cNvSpPr>
            <a:spLocks noGrp="1" noChangeArrowheads="1"/>
          </p:cNvSpPr>
          <p:nvPr>
            <p:ph type="title"/>
          </p:nvPr>
        </p:nvSpPr>
        <p:spPr>
          <a:xfrm>
            <a:off x="669925" y="265113"/>
            <a:ext cx="7772400" cy="1143000"/>
          </a:xfrm>
        </p:spPr>
        <p:txBody>
          <a:bodyPr>
            <a:normAutofit fontScale="90000"/>
          </a:bodyPr>
          <a:lstStyle/>
          <a:p>
            <a:r>
              <a:rPr lang="en-US" sz="3600" dirty="0"/>
              <a:t>Inventing Admissible Heuristics</a:t>
            </a:r>
          </a:p>
        </p:txBody>
      </p:sp>
      <p:sp>
        <p:nvSpPr>
          <p:cNvPr id="558083" name="Rectangle 1027"/>
          <p:cNvSpPr>
            <a:spLocks noGrp="1" noChangeArrowheads="1"/>
          </p:cNvSpPr>
          <p:nvPr>
            <p:ph type="body" idx="1"/>
          </p:nvPr>
        </p:nvSpPr>
        <p:spPr>
          <a:xfrm>
            <a:off x="288925" y="1549400"/>
            <a:ext cx="8699500" cy="4811713"/>
          </a:xfrm>
        </p:spPr>
        <p:txBody>
          <a:bodyPr>
            <a:normAutofit/>
          </a:bodyPr>
          <a:lstStyle/>
          <a:p>
            <a:pPr>
              <a:lnSpc>
                <a:spcPct val="90000"/>
              </a:lnSpc>
            </a:pPr>
            <a:r>
              <a:rPr lang="en-US" sz="2400" dirty="0" smtClean="0"/>
              <a:t>Admissible </a:t>
            </a:r>
            <a:r>
              <a:rPr lang="en-US" sz="2400" dirty="0"/>
              <a:t>heuristics can be derived from exact solution costs of </a:t>
            </a:r>
            <a:r>
              <a:rPr lang="en-US" sz="2400" i="1" dirty="0"/>
              <a:t>relaxed/abstract</a:t>
            </a:r>
            <a:r>
              <a:rPr lang="en-US" sz="2400" dirty="0"/>
              <a:t> versions of problems</a:t>
            </a:r>
          </a:p>
          <a:p>
            <a:pPr lvl="1">
              <a:lnSpc>
                <a:spcPct val="90000"/>
              </a:lnSpc>
            </a:pPr>
            <a:r>
              <a:rPr lang="en-US" sz="2000" dirty="0"/>
              <a:t>A relaxed problem eliminates applicability restrictions on operators</a:t>
            </a:r>
          </a:p>
          <a:p>
            <a:pPr>
              <a:lnSpc>
                <a:spcPct val="90000"/>
              </a:lnSpc>
            </a:pPr>
            <a:r>
              <a:rPr lang="en-US" sz="2400" dirty="0"/>
              <a:t>Two eight puzzle examples</a:t>
            </a:r>
          </a:p>
          <a:p>
            <a:pPr lvl="1">
              <a:lnSpc>
                <a:spcPct val="90000"/>
              </a:lnSpc>
            </a:pPr>
            <a:r>
              <a:rPr lang="en-US" sz="2000" dirty="0"/>
              <a:t>Enable tile to move into any adjacent square (whether or not blank)</a:t>
            </a:r>
          </a:p>
          <a:p>
            <a:pPr lvl="2">
              <a:lnSpc>
                <a:spcPct val="90000"/>
              </a:lnSpc>
            </a:pPr>
            <a:r>
              <a:rPr lang="en-US" sz="1800" dirty="0"/>
              <a:t>Exact solution costs in this problem yield heuristic </a:t>
            </a:r>
            <a:r>
              <a:rPr lang="en-US" sz="1800" i="1" dirty="0"/>
              <a:t>h</a:t>
            </a:r>
            <a:r>
              <a:rPr lang="en-US" sz="1800" i="1" baseline="-25000" dirty="0"/>
              <a:t>2</a:t>
            </a:r>
            <a:endParaRPr lang="en-US" sz="1800" baseline="-25000" dirty="0"/>
          </a:p>
          <a:p>
            <a:pPr lvl="1">
              <a:lnSpc>
                <a:spcPct val="90000"/>
              </a:lnSpc>
            </a:pPr>
            <a:r>
              <a:rPr lang="en-US" sz="2000" dirty="0"/>
              <a:t>Enable tile to move to any square in one step (whether or not blank or adjacent)</a:t>
            </a:r>
          </a:p>
          <a:p>
            <a:pPr lvl="2">
              <a:lnSpc>
                <a:spcPct val="90000"/>
              </a:lnSpc>
            </a:pPr>
            <a:r>
              <a:rPr lang="en-US" sz="1800" dirty="0"/>
              <a:t>Exact solution costs in this problem yield heuristic </a:t>
            </a:r>
            <a:r>
              <a:rPr lang="en-US" sz="1800" i="1" dirty="0"/>
              <a:t>h</a:t>
            </a:r>
            <a:r>
              <a:rPr lang="en-US" sz="1800" i="1" baseline="-25000" dirty="0"/>
              <a:t>1</a:t>
            </a:r>
            <a:endParaRPr lang="en-US" sz="1800" dirty="0"/>
          </a:p>
          <a:p>
            <a:pPr>
              <a:lnSpc>
                <a:spcPct val="90000"/>
              </a:lnSpc>
              <a:buFont typeface="Wingdings" charset="2"/>
              <a:buNone/>
            </a:pPr>
            <a:r>
              <a:rPr lang="en-US" sz="2400" dirty="0"/>
              <a:t>The optimal solution cost of a relaxed problem is no greater than the optimal solution cost of the real </a:t>
            </a:r>
            <a:r>
              <a:rPr lang="en-US" sz="2400" dirty="0" smtClean="0"/>
              <a:t>problem</a:t>
            </a:r>
            <a:endParaRPr lang="en-US" sz="2400" dirty="0"/>
          </a:p>
        </p:txBody>
      </p:sp>
    </p:spTree>
    <p:extLst>
      <p:ext uri="{BB962C8B-B14F-4D97-AF65-F5344CB8AC3E}">
        <p14:creationId xmlns:p14="http://schemas.microsoft.com/office/powerpoint/2010/main" val="14809719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808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808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5808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5808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5808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580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3.14</a:t>
            </a:r>
            <a:endParaRPr lang="en-US" dirty="0"/>
          </a:p>
        </p:txBody>
      </p:sp>
      <p:sp>
        <p:nvSpPr>
          <p:cNvPr id="3" name="Content Placeholder 2"/>
          <p:cNvSpPr>
            <a:spLocks noGrp="1"/>
          </p:cNvSpPr>
          <p:nvPr>
            <p:ph idx="1"/>
          </p:nvPr>
        </p:nvSpPr>
        <p:spPr>
          <a:xfrm>
            <a:off x="355599" y="1595928"/>
            <a:ext cx="8365067" cy="4546639"/>
          </a:xfrm>
        </p:spPr>
        <p:txBody>
          <a:bodyPr>
            <a:normAutofit fontScale="85000" lnSpcReduction="20000"/>
          </a:bodyPr>
          <a:lstStyle/>
          <a:p>
            <a:r>
              <a:rPr lang="en-US" sz="2400" dirty="0"/>
              <a:t>Which of the following are true and which are false? Explain your answers. </a:t>
            </a:r>
            <a:endParaRPr lang="en-US" sz="2400" dirty="0" smtClean="0"/>
          </a:p>
          <a:p>
            <a:pPr>
              <a:buFont typeface="+mj-lt"/>
              <a:buAutoNum type="alphaLcPeriod"/>
            </a:pPr>
            <a:r>
              <a:rPr lang="en-US" sz="2400" dirty="0" smtClean="0"/>
              <a:t>Depth</a:t>
            </a:r>
            <a:r>
              <a:rPr lang="en-US" sz="2400" dirty="0"/>
              <a:t>-first search always expands at least as many nodes as A∗ search with an </a:t>
            </a:r>
            <a:r>
              <a:rPr lang="en-US" sz="2400" dirty="0" smtClean="0"/>
              <a:t>admissible </a:t>
            </a:r>
            <a:r>
              <a:rPr lang="en-US" sz="2400" dirty="0"/>
              <a:t>heuristic. </a:t>
            </a:r>
          </a:p>
          <a:p>
            <a:pPr>
              <a:buFont typeface="+mj-lt"/>
              <a:buAutoNum type="alphaLcPeriod"/>
            </a:pPr>
            <a:r>
              <a:rPr lang="en-US" sz="2400" dirty="0"/>
              <a:t>h(n) = 0 is an admissible heuristic for the 8-puzzle</a:t>
            </a:r>
            <a:r>
              <a:rPr lang="en-US" sz="2400" dirty="0" smtClean="0"/>
              <a:t>.</a:t>
            </a:r>
          </a:p>
          <a:p>
            <a:pPr>
              <a:buFont typeface="+mj-lt"/>
              <a:buAutoNum type="alphaLcPeriod"/>
            </a:pPr>
            <a:r>
              <a:rPr lang="en-US" sz="2400" dirty="0" smtClean="0"/>
              <a:t>A</a:t>
            </a:r>
            <a:r>
              <a:rPr lang="en-US" sz="2400" dirty="0"/>
              <a:t>∗ is of no use in robotics because percepts, states, and actions are continuous. </a:t>
            </a:r>
            <a:endParaRPr lang="en-US" sz="2400" dirty="0" smtClean="0"/>
          </a:p>
          <a:p>
            <a:pPr>
              <a:buFont typeface="+mj-lt"/>
              <a:buAutoNum type="alphaLcPeriod"/>
            </a:pPr>
            <a:r>
              <a:rPr lang="en-US" sz="2400" dirty="0" smtClean="0"/>
              <a:t>Breadth</a:t>
            </a:r>
            <a:r>
              <a:rPr lang="en-US" sz="2400" dirty="0"/>
              <a:t>-first search is complete even if zero step costs are allowed. </a:t>
            </a:r>
          </a:p>
          <a:p>
            <a:pPr>
              <a:buFont typeface="+mj-lt"/>
              <a:buAutoNum type="alphaLcPeriod"/>
            </a:pPr>
            <a:r>
              <a:rPr lang="en-US" sz="2400" dirty="0"/>
              <a:t>Assume that a rook can move on a chessboard any number of squares in a straight line, vertically or horizontally, but cannot jump over other pieces. Manhattan distance is an admissible heuristic for the problem of moving the rook from square A to square B in the smallest number of moves. </a:t>
            </a:r>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67B37-5408-8848-BA1A-2C039AA52483}" type="slidenum">
              <a:rPr lang="en-US" smtClean="0"/>
              <a:pPr/>
              <a:t>29</a:t>
            </a:fld>
            <a:endParaRPr lang="en-US"/>
          </a:p>
        </p:txBody>
      </p:sp>
    </p:spTree>
    <p:extLst>
      <p:ext uri="{BB962C8B-B14F-4D97-AF65-F5344CB8AC3E}">
        <p14:creationId xmlns:p14="http://schemas.microsoft.com/office/powerpoint/2010/main" val="18523198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619830"/>
          </a:xfrm>
        </p:spPr>
        <p:txBody>
          <a:bodyPr>
            <a:normAutofit fontScale="90000"/>
          </a:bodyPr>
          <a:lstStyle/>
          <a:p>
            <a:r>
              <a:rPr lang="en-US" dirty="0" smtClean="0"/>
              <a:t>Map with SLD costs</a:t>
            </a:r>
            <a:endParaRPr lang="en-US" dirty="0"/>
          </a:p>
        </p:txBody>
      </p:sp>
      <p:sp>
        <p:nvSpPr>
          <p:cNvPr id="4" name="Slide Number Placeholder 3"/>
          <p:cNvSpPr>
            <a:spLocks noGrp="1"/>
          </p:cNvSpPr>
          <p:nvPr>
            <p:ph type="sldNum" sz="quarter" idx="12"/>
          </p:nvPr>
        </p:nvSpPr>
        <p:spPr/>
        <p:txBody>
          <a:bodyPr/>
          <a:lstStyle/>
          <a:p>
            <a:fld id="{2D3A695E-CF49-844C-908C-762332DE5207}" type="slidenum">
              <a:rPr lang="en-US" smtClean="0"/>
              <a:pPr/>
              <a:t>3</a:t>
            </a:fld>
            <a:endParaRPr lang="en-US"/>
          </a:p>
        </p:txBody>
      </p:sp>
      <p:graphicFrame>
        <p:nvGraphicFramePr>
          <p:cNvPr id="5" name="Object 2"/>
          <p:cNvGraphicFramePr>
            <a:graphicFrameLocks noChangeAspect="1"/>
          </p:cNvGraphicFramePr>
          <p:nvPr>
            <p:extLst>
              <p:ext uri="{D42A27DB-BD31-4B8C-83A1-F6EECF244321}">
                <p14:modId xmlns:p14="http://schemas.microsoft.com/office/powerpoint/2010/main" val="505940485"/>
              </p:ext>
            </p:extLst>
          </p:nvPr>
        </p:nvGraphicFramePr>
        <p:xfrm>
          <a:off x="91652" y="1660520"/>
          <a:ext cx="8973785" cy="4435480"/>
        </p:xfrm>
        <a:graphic>
          <a:graphicData uri="http://schemas.openxmlformats.org/presentationml/2006/ole">
            <mc:AlternateContent xmlns:mc="http://schemas.openxmlformats.org/markup-compatibility/2006">
              <mc:Choice xmlns:v="urn:schemas-microsoft-com:vml" Requires="v">
                <p:oleObj spid="_x0000_s14369" name="Image" r:id="rId3" imgW="13266502" imgH="6557007" progId="">
                  <p:embed/>
                </p:oleObj>
              </mc:Choice>
              <mc:Fallback>
                <p:oleObj name="Image" r:id="rId3" imgW="13266502" imgH="655700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52" y="1660520"/>
                        <a:ext cx="8973785" cy="4435480"/>
                      </a:xfrm>
                      <a:prstGeom prst="rect">
                        <a:avLst/>
                      </a:prstGeom>
                      <a:noFill/>
                      <a:ln>
                        <a:noFill/>
                      </a:ln>
                      <a:effectLst/>
                      <a:extLst/>
                    </p:spPr>
                  </p:pic>
                </p:oleObj>
              </mc:Fallback>
            </mc:AlternateContent>
          </a:graphicData>
        </a:graphic>
      </p:graphicFrame>
      <p:sp>
        <p:nvSpPr>
          <p:cNvPr id="6" name="Oval 5"/>
          <p:cNvSpPr/>
          <p:nvPr/>
        </p:nvSpPr>
        <p:spPr>
          <a:xfrm>
            <a:off x="4277103" y="476241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869144" y="3164392"/>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4805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ctrTitle"/>
          </p:nvPr>
        </p:nvSpPr>
        <p:spPr>
          <a:xfrm>
            <a:off x="393700" y="2286000"/>
            <a:ext cx="8302625" cy="1143000"/>
          </a:xfrm>
        </p:spPr>
        <p:txBody>
          <a:bodyPr/>
          <a:lstStyle/>
          <a:p>
            <a:r>
              <a:rPr lang="en-US" sz="3600" dirty="0"/>
              <a:t>Artificial Intelligence</a:t>
            </a:r>
            <a:br>
              <a:rPr lang="en-US" sz="3600" dirty="0"/>
            </a:br>
            <a:r>
              <a:rPr lang="en-US" sz="3200" dirty="0" smtClean="0">
                <a:solidFill>
                  <a:schemeClr val="accent1"/>
                </a:solidFill>
              </a:rPr>
              <a:t>Beyond Classical Search</a:t>
            </a:r>
            <a:r>
              <a:rPr lang="en-US" sz="3200" dirty="0">
                <a:solidFill>
                  <a:schemeClr val="accent1"/>
                </a:solidFill>
              </a:rPr>
              <a:t/>
            </a:r>
            <a:br>
              <a:rPr lang="en-US" sz="3200" dirty="0">
                <a:solidFill>
                  <a:schemeClr val="accent1"/>
                </a:solidFill>
              </a:rPr>
            </a:br>
            <a:r>
              <a:rPr lang="en-US" sz="2400" dirty="0" smtClean="0">
                <a:solidFill>
                  <a:schemeClr val="accent2"/>
                </a:solidFill>
              </a:rPr>
              <a:t>Chapter 4 [except 4.2])</a:t>
            </a:r>
            <a:endParaRPr lang="en-US" sz="3600" dirty="0"/>
          </a:p>
        </p:txBody>
      </p:sp>
    </p:spTree>
    <p:extLst>
      <p:ext uri="{BB962C8B-B14F-4D97-AF65-F5344CB8AC3E}">
        <p14:creationId xmlns:p14="http://schemas.microsoft.com/office/powerpoint/2010/main" val="143179765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355600" y="758825"/>
            <a:ext cx="4400550" cy="930275"/>
          </a:xfrm>
        </p:spPr>
        <p:txBody>
          <a:bodyPr/>
          <a:lstStyle/>
          <a:p>
            <a:r>
              <a:rPr lang="en-US"/>
              <a:t>Hill Climbing</a:t>
            </a:r>
          </a:p>
        </p:txBody>
      </p:sp>
      <p:sp>
        <p:nvSpPr>
          <p:cNvPr id="405507" name="Rectangle 3"/>
          <p:cNvSpPr>
            <a:spLocks noGrp="1" noChangeArrowheads="1"/>
          </p:cNvSpPr>
          <p:nvPr>
            <p:ph idx="1"/>
          </p:nvPr>
        </p:nvSpPr>
        <p:spPr>
          <a:xfrm>
            <a:off x="425298" y="3089987"/>
            <a:ext cx="8272805" cy="3605212"/>
          </a:xfrm>
        </p:spPr>
        <p:txBody>
          <a:bodyPr/>
          <a:lstStyle/>
          <a:p>
            <a:pPr>
              <a:lnSpc>
                <a:spcPct val="90000"/>
              </a:lnSpc>
            </a:pPr>
            <a:r>
              <a:rPr lang="en-US" sz="2400" dirty="0"/>
              <a:t>Move continuously in the direction of increasing value</a:t>
            </a:r>
          </a:p>
          <a:p>
            <a:pPr lvl="1">
              <a:lnSpc>
                <a:spcPct val="90000"/>
              </a:lnSpc>
            </a:pPr>
            <a:r>
              <a:rPr lang="en-US" sz="2000" dirty="0"/>
              <a:t>Go to best successor of current state, based on evaluation</a:t>
            </a:r>
          </a:p>
          <a:p>
            <a:pPr lvl="2">
              <a:lnSpc>
                <a:spcPct val="90000"/>
              </a:lnSpc>
            </a:pPr>
            <a:r>
              <a:rPr lang="en-US" sz="1800" dirty="0"/>
              <a:t>If more than one best successor, pick randomly among them</a:t>
            </a:r>
          </a:p>
          <a:p>
            <a:pPr>
              <a:lnSpc>
                <a:spcPct val="90000"/>
              </a:lnSpc>
            </a:pPr>
            <a:r>
              <a:rPr lang="en-US" sz="2500" dirty="0"/>
              <a:t>Terminate when reach a peak</a:t>
            </a:r>
          </a:p>
          <a:p>
            <a:pPr lvl="1">
              <a:lnSpc>
                <a:spcPct val="90000"/>
              </a:lnSpc>
            </a:pPr>
            <a:r>
              <a:rPr lang="en-US" sz="2100" dirty="0"/>
              <a:t>May only find a </a:t>
            </a:r>
            <a:r>
              <a:rPr lang="en-US" sz="2100" i="1" dirty="0"/>
              <a:t>local maximum</a:t>
            </a:r>
            <a:endParaRPr lang="en-US" sz="2100" dirty="0"/>
          </a:p>
          <a:p>
            <a:pPr>
              <a:lnSpc>
                <a:spcPct val="90000"/>
              </a:lnSpc>
            </a:pPr>
            <a:r>
              <a:rPr lang="en-US" sz="2400" dirty="0"/>
              <a:t>This form of hill climbing is also referred to as</a:t>
            </a:r>
          </a:p>
          <a:p>
            <a:pPr lvl="1">
              <a:lnSpc>
                <a:spcPct val="90000"/>
              </a:lnSpc>
            </a:pPr>
            <a:r>
              <a:rPr lang="en-US" sz="2000" dirty="0"/>
              <a:t>Steepest-ascent hill climbing</a:t>
            </a:r>
          </a:p>
          <a:p>
            <a:pPr lvl="1">
              <a:lnSpc>
                <a:spcPct val="90000"/>
              </a:lnSpc>
            </a:pPr>
            <a:r>
              <a:rPr lang="en-US" sz="2000" dirty="0"/>
              <a:t>Greedy local search</a:t>
            </a:r>
          </a:p>
          <a:p>
            <a:pPr lvl="1">
              <a:lnSpc>
                <a:spcPct val="90000"/>
              </a:lnSpc>
            </a:pPr>
            <a:r>
              <a:rPr lang="en-US" sz="2000" dirty="0"/>
              <a:t>Continuous analogue is</a:t>
            </a:r>
            <a:r>
              <a:rPr lang="en-US" sz="2000" i="1" dirty="0"/>
              <a:t> gradient ascent</a:t>
            </a:r>
          </a:p>
        </p:txBody>
      </p:sp>
      <p:sp>
        <p:nvSpPr>
          <p:cNvPr id="11" name="Slide Number Placeholder 5"/>
          <p:cNvSpPr>
            <a:spLocks noGrp="1"/>
          </p:cNvSpPr>
          <p:nvPr>
            <p:ph type="sldNum" sz="quarter" idx="12"/>
          </p:nvPr>
        </p:nvSpPr>
        <p:spPr/>
        <p:txBody>
          <a:bodyPr/>
          <a:lstStyle/>
          <a:p>
            <a:fld id="{D02BE260-B6D5-EC45-B569-07ED662C8815}" type="slidenum">
              <a:rPr lang="en-US"/>
              <a:pPr/>
              <a:t>31</a:t>
            </a:fld>
            <a:endParaRPr lang="en-US"/>
          </a:p>
        </p:txBody>
      </p:sp>
      <p:grpSp>
        <p:nvGrpSpPr>
          <p:cNvPr id="405508" name="Group 4"/>
          <p:cNvGrpSpPr>
            <a:grpSpLocks/>
          </p:cNvGrpSpPr>
          <p:nvPr/>
        </p:nvGrpSpPr>
        <p:grpSpPr bwMode="auto">
          <a:xfrm>
            <a:off x="3572305" y="213077"/>
            <a:ext cx="5292707" cy="2847975"/>
            <a:chOff x="14" y="1170"/>
            <a:chExt cx="4822" cy="2592"/>
          </a:xfrm>
        </p:grpSpPr>
        <p:pic>
          <p:nvPicPr>
            <p:cNvPr id="405509" name="Picture 5"/>
            <p:cNvPicPr>
              <a:picLocks noChangeAspect="1" noChangeArrowheads="1"/>
            </p:cNvPicPr>
            <p:nvPr/>
          </p:nvPicPr>
          <p:blipFill>
            <a:blip r:embed="rId3"/>
            <a:srcRect/>
            <a:stretch>
              <a:fillRect/>
            </a:stretch>
          </p:blipFill>
          <p:spPr bwMode="auto">
            <a:xfrm>
              <a:off x="14" y="1170"/>
              <a:ext cx="4122" cy="2592"/>
            </a:xfrm>
            <a:prstGeom prst="rect">
              <a:avLst/>
            </a:prstGeom>
            <a:noFill/>
            <a:ln w="9525">
              <a:noFill/>
              <a:miter lim="800000"/>
              <a:headEnd/>
              <a:tailEnd/>
            </a:ln>
            <a:effectLst/>
          </p:spPr>
        </p:pic>
        <p:grpSp>
          <p:nvGrpSpPr>
            <p:cNvPr id="405510" name="Group 6"/>
            <p:cNvGrpSpPr>
              <a:grpSpLocks/>
            </p:cNvGrpSpPr>
            <p:nvPr/>
          </p:nvGrpSpPr>
          <p:grpSpPr bwMode="auto">
            <a:xfrm>
              <a:off x="1318" y="1214"/>
              <a:ext cx="3518" cy="1527"/>
              <a:chOff x="1318" y="1214"/>
              <a:chExt cx="3518" cy="1527"/>
            </a:xfrm>
          </p:grpSpPr>
          <p:sp>
            <p:nvSpPr>
              <p:cNvPr id="405511" name="Rectangle 7"/>
              <p:cNvSpPr>
                <a:spLocks noChangeArrowheads="1"/>
              </p:cNvSpPr>
              <p:nvPr/>
            </p:nvSpPr>
            <p:spPr bwMode="auto">
              <a:xfrm>
                <a:off x="2176" y="1214"/>
                <a:ext cx="1231" cy="212"/>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sp>
            <p:nvSpPr>
              <p:cNvPr id="405512" name="Rectangle 8"/>
              <p:cNvSpPr>
                <a:spLocks noChangeArrowheads="1"/>
              </p:cNvSpPr>
              <p:nvPr/>
            </p:nvSpPr>
            <p:spPr bwMode="auto">
              <a:xfrm>
                <a:off x="1318" y="1838"/>
                <a:ext cx="630" cy="464"/>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sp>
            <p:nvSpPr>
              <p:cNvPr id="405513" name="Rectangle 9"/>
              <p:cNvSpPr>
                <a:spLocks noChangeArrowheads="1"/>
              </p:cNvSpPr>
              <p:nvPr/>
            </p:nvSpPr>
            <p:spPr bwMode="auto">
              <a:xfrm>
                <a:off x="3526" y="2361"/>
                <a:ext cx="1310" cy="380"/>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sp>
            <p:nvSpPr>
              <p:cNvPr id="405514" name="Rectangle 10"/>
              <p:cNvSpPr>
                <a:spLocks noChangeArrowheads="1"/>
              </p:cNvSpPr>
              <p:nvPr/>
            </p:nvSpPr>
            <p:spPr bwMode="auto">
              <a:xfrm>
                <a:off x="3115" y="2113"/>
                <a:ext cx="1164" cy="290"/>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grpSp>
      </p:grpSp>
    </p:spTree>
    <p:extLst>
      <p:ext uri="{BB962C8B-B14F-4D97-AF65-F5344CB8AC3E}">
        <p14:creationId xmlns:p14="http://schemas.microsoft.com/office/powerpoint/2010/main" val="124699663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174625" y="92075"/>
            <a:ext cx="7772400" cy="821564"/>
          </a:xfrm>
        </p:spPr>
        <p:txBody>
          <a:bodyPr/>
          <a:lstStyle/>
          <a:p>
            <a:r>
              <a:rPr lang="en-US" dirty="0" smtClean="0"/>
              <a:t>N-Queens problem</a:t>
            </a:r>
            <a:endParaRPr lang="en-US" dirty="0"/>
          </a:p>
        </p:txBody>
      </p:sp>
      <p:pic>
        <p:nvPicPr>
          <p:cNvPr id="409604" name="Picture 4"/>
          <p:cNvPicPr>
            <a:picLocks noGrp="1" noChangeAspect="1" noChangeArrowheads="1"/>
          </p:cNvPicPr>
          <p:nvPr>
            <p:ph sz="quarter" idx="1"/>
          </p:nvPr>
        </p:nvPicPr>
        <p:blipFill>
          <a:blip r:embed="rId3"/>
          <a:srcRect/>
          <a:stretch>
            <a:fillRect/>
          </a:stretch>
        </p:blipFill>
        <p:spPr>
          <a:xfrm>
            <a:off x="3827548" y="1159719"/>
            <a:ext cx="4478337" cy="2817812"/>
          </a:xfrm>
        </p:spPr>
      </p:pic>
      <p:sp>
        <p:nvSpPr>
          <p:cNvPr id="409603" name="Rectangle 3"/>
          <p:cNvSpPr>
            <a:spLocks noGrp="1" noChangeArrowheads="1"/>
          </p:cNvSpPr>
          <p:nvPr>
            <p:ph type="body" sz="half" idx="3"/>
          </p:nvPr>
        </p:nvSpPr>
        <p:spPr>
          <a:xfrm>
            <a:off x="493713" y="4146550"/>
            <a:ext cx="8204200" cy="2444750"/>
          </a:xfrm>
        </p:spPr>
        <p:txBody>
          <a:bodyPr>
            <a:normAutofit/>
          </a:bodyPr>
          <a:lstStyle/>
          <a:p>
            <a:pPr>
              <a:lnSpc>
                <a:spcPct val="90000"/>
              </a:lnSpc>
            </a:pPr>
            <a:r>
              <a:rPr lang="en-US" sz="2000" dirty="0"/>
              <a:t>Works quickly</a:t>
            </a:r>
          </a:p>
          <a:p>
            <a:pPr lvl="1">
              <a:lnSpc>
                <a:spcPct val="90000"/>
              </a:lnSpc>
            </a:pPr>
            <a:r>
              <a:rPr lang="en-US" sz="1800" dirty="0"/>
              <a:t>3-4 steps on average with state space of 8</a:t>
            </a:r>
            <a:r>
              <a:rPr lang="en-US" sz="1800" baseline="30000" dirty="0"/>
              <a:t>8</a:t>
            </a:r>
            <a:r>
              <a:rPr lang="en-US" sz="1800" dirty="0"/>
              <a:t> </a:t>
            </a:r>
            <a:r>
              <a:rPr lang="en-US" sz="1800" dirty="0" err="1">
                <a:sym typeface="Symbol" charset="2"/>
              </a:rPr>
              <a:t></a:t>
            </a:r>
            <a:r>
              <a:rPr lang="en-US" sz="1800" dirty="0">
                <a:sym typeface="Symbol" charset="2"/>
              </a:rPr>
              <a:t> 17 million states</a:t>
            </a:r>
            <a:endParaRPr lang="en-US" sz="1800" dirty="0" smtClean="0"/>
          </a:p>
          <a:p>
            <a:pPr>
              <a:lnSpc>
                <a:spcPct val="90000"/>
              </a:lnSpc>
            </a:pPr>
            <a:r>
              <a:rPr lang="en-US" sz="2000" dirty="0" smtClean="0"/>
              <a:t>Plateaus </a:t>
            </a:r>
            <a:r>
              <a:rPr lang="en-US" sz="2000" dirty="0"/>
              <a:t>can lead to wandering</a:t>
            </a:r>
          </a:p>
          <a:p>
            <a:pPr lvl="1">
              <a:lnSpc>
                <a:spcPct val="90000"/>
              </a:lnSpc>
            </a:pPr>
            <a:r>
              <a:rPr lang="en-US" sz="1800" dirty="0"/>
              <a:t>An area of the state space where the evaluation function is flat</a:t>
            </a:r>
          </a:p>
          <a:p>
            <a:pPr>
              <a:lnSpc>
                <a:spcPct val="90000"/>
              </a:lnSpc>
            </a:pPr>
            <a:r>
              <a:rPr lang="en-US" sz="2000" dirty="0"/>
              <a:t>Ridges can make things very difficult</a:t>
            </a:r>
          </a:p>
          <a:p>
            <a:pPr lvl="1">
              <a:lnSpc>
                <a:spcPct val="90000"/>
              </a:lnSpc>
            </a:pPr>
            <a:r>
              <a:rPr lang="en-US" sz="1800" dirty="0"/>
              <a:t>Sequence of local maxima difficult for greedy algorithms to navigate</a:t>
            </a:r>
          </a:p>
        </p:txBody>
      </p:sp>
      <p:sp>
        <p:nvSpPr>
          <p:cNvPr id="8" name="Slide Number Placeholder 7"/>
          <p:cNvSpPr>
            <a:spLocks noGrp="1"/>
          </p:cNvSpPr>
          <p:nvPr>
            <p:ph type="sldNum" sz="quarter" idx="12"/>
          </p:nvPr>
        </p:nvSpPr>
        <p:spPr>
          <a:xfrm>
            <a:off x="7823200" y="6301873"/>
            <a:ext cx="1905000" cy="457200"/>
          </a:xfrm>
        </p:spPr>
        <p:txBody>
          <a:bodyPr/>
          <a:lstStyle/>
          <a:p>
            <a:fld id="{CDF8A394-BA06-C647-B42B-BCFA6CB08562}" type="slidenum">
              <a:rPr lang="en-US"/>
              <a:pPr/>
              <a:t>32</a:t>
            </a:fld>
            <a:endParaRPr lang="en-US" dirty="0"/>
          </a:p>
        </p:txBody>
      </p:sp>
      <p:pic>
        <p:nvPicPr>
          <p:cNvPr id="409606" name="Picture 6"/>
          <p:cNvPicPr>
            <a:picLocks noChangeAspect="1" noChangeArrowheads="1"/>
          </p:cNvPicPr>
          <p:nvPr/>
        </p:nvPicPr>
        <p:blipFill>
          <a:blip r:embed="rId4"/>
          <a:srcRect/>
          <a:stretch>
            <a:fillRect/>
          </a:stretch>
        </p:blipFill>
        <p:spPr bwMode="auto">
          <a:xfrm>
            <a:off x="1081843" y="1303653"/>
            <a:ext cx="2395537" cy="2243138"/>
          </a:xfrm>
          <a:prstGeom prst="rect">
            <a:avLst/>
          </a:prstGeom>
          <a:noFill/>
          <a:ln w="9525">
            <a:noFill/>
            <a:miter lim="800000"/>
            <a:headEnd/>
            <a:tailEnd/>
          </a:ln>
          <a:effectLst/>
        </p:spPr>
      </p:pic>
    </p:spTree>
    <p:extLst>
      <p:ext uri="{BB962C8B-B14F-4D97-AF65-F5344CB8AC3E}">
        <p14:creationId xmlns:p14="http://schemas.microsoft.com/office/powerpoint/2010/main" val="25513836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356" y="-455840"/>
            <a:ext cx="5791200" cy="1371600"/>
          </a:xfrm>
        </p:spPr>
        <p:txBody>
          <a:bodyPr/>
          <a:lstStyle/>
          <a:p>
            <a:r>
              <a:rPr lang="en-US" dirty="0" smtClean="0"/>
              <a:t>Hill Climbing</a:t>
            </a:r>
            <a:endParaRPr lang="en-US" dirty="0"/>
          </a:p>
        </p:txBody>
      </p:sp>
      <p:sp>
        <p:nvSpPr>
          <p:cNvPr id="3" name="Content Placeholder 2"/>
          <p:cNvSpPr>
            <a:spLocks noGrp="1"/>
          </p:cNvSpPr>
          <p:nvPr>
            <p:ph idx="1"/>
          </p:nvPr>
        </p:nvSpPr>
        <p:spPr>
          <a:xfrm>
            <a:off x="406400" y="986328"/>
            <a:ext cx="8382000" cy="4546639"/>
          </a:xfrm>
        </p:spPr>
        <p:txBody>
          <a:bodyPr>
            <a:noAutofit/>
          </a:bodyPr>
          <a:lstStyle/>
          <a:p>
            <a:pPr>
              <a:buFont typeface="Wingdings" charset="2"/>
              <a:buChar char="§"/>
            </a:pPr>
            <a:r>
              <a:rPr lang="en-US" sz="3200" b="0" dirty="0"/>
              <a:t>What are the advantages and disadvantages of classical hill-climbing?  </a:t>
            </a:r>
          </a:p>
          <a:p>
            <a:pPr>
              <a:buFont typeface="Wingdings" charset="2"/>
              <a:buChar char="§"/>
            </a:pPr>
            <a:r>
              <a:rPr lang="en-US" sz="3200" b="0" dirty="0" smtClean="0"/>
              <a:t>Can </a:t>
            </a:r>
            <a:r>
              <a:rPr lang="en-US" sz="3200" b="0" dirty="0"/>
              <a:t>you think of real-world examples where hill-climbing would be particularly good?  </a:t>
            </a:r>
          </a:p>
          <a:p>
            <a:pPr>
              <a:buFont typeface="Wingdings" charset="2"/>
              <a:buChar char="§"/>
            </a:pPr>
            <a:endParaRPr lang="en-US" sz="3200" b="0" dirty="0" smtClean="0"/>
          </a:p>
          <a:p>
            <a:pPr>
              <a:buFont typeface="Wingdings" charset="2"/>
              <a:buChar char="§"/>
            </a:pPr>
            <a:r>
              <a:rPr lang="en-US" sz="3200" b="0" dirty="0" smtClean="0"/>
              <a:t>What </a:t>
            </a:r>
            <a:r>
              <a:rPr lang="en-US" sz="3200" b="0" dirty="0"/>
              <a:t>about bad? </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367B37-5408-8848-BA1A-2C039AA52483}" type="slidenum">
              <a:rPr lang="en-US" smtClean="0"/>
              <a:pPr/>
              <a:t>33</a:t>
            </a:fld>
            <a:endParaRPr lang="en-US"/>
          </a:p>
        </p:txBody>
      </p:sp>
      <p:sp>
        <p:nvSpPr>
          <p:cNvPr id="7" name="Rectangle 6"/>
          <p:cNvSpPr/>
          <p:nvPr/>
        </p:nvSpPr>
        <p:spPr>
          <a:xfrm>
            <a:off x="3910099" y="3496735"/>
            <a:ext cx="4993859" cy="225213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FF"/>
                </a:solidFill>
              </a:ln>
            </a:endParaRPr>
          </a:p>
        </p:txBody>
      </p:sp>
      <p:pic>
        <p:nvPicPr>
          <p:cNvPr id="6" name="Picture 5"/>
          <p:cNvPicPr>
            <a:picLocks noChangeAspect="1"/>
          </p:cNvPicPr>
          <p:nvPr/>
        </p:nvPicPr>
        <p:blipFill>
          <a:blip r:embed="rId3">
            <a:alphaModFix/>
          </a:blip>
          <a:stretch>
            <a:fillRect/>
          </a:stretch>
        </p:blipFill>
        <p:spPr>
          <a:xfrm>
            <a:off x="3910099" y="3496735"/>
            <a:ext cx="4993859" cy="2252132"/>
          </a:xfrm>
          <a:prstGeom prst="rect">
            <a:avLst/>
          </a:prstGeom>
          <a:solidFill>
            <a:schemeClr val="bg1"/>
          </a:solidFill>
          <a:ln>
            <a:noFill/>
          </a:ln>
        </p:spPr>
      </p:pic>
    </p:spTree>
    <p:extLst>
      <p:ext uri="{BB962C8B-B14F-4D97-AF65-F5344CB8AC3E}">
        <p14:creationId xmlns:p14="http://schemas.microsoft.com/office/powerpoint/2010/main" val="10564011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325" y="-400806"/>
            <a:ext cx="5791200" cy="1371600"/>
          </a:xfrm>
        </p:spPr>
        <p:txBody>
          <a:bodyPr/>
          <a:lstStyle/>
          <a:p>
            <a:r>
              <a:rPr lang="en-US" dirty="0"/>
              <a:t>Local beam search</a:t>
            </a:r>
          </a:p>
        </p:txBody>
      </p:sp>
      <p:sp>
        <p:nvSpPr>
          <p:cNvPr id="3" name="Content Placeholder 2"/>
          <p:cNvSpPr>
            <a:spLocks noGrp="1"/>
          </p:cNvSpPr>
          <p:nvPr>
            <p:ph idx="1"/>
          </p:nvPr>
        </p:nvSpPr>
        <p:spPr>
          <a:xfrm>
            <a:off x="601133" y="887688"/>
            <a:ext cx="7742767" cy="4759580"/>
          </a:xfrm>
        </p:spPr>
        <p:txBody>
          <a:bodyPr>
            <a:normAutofit/>
          </a:bodyPr>
          <a:lstStyle/>
          <a:p>
            <a:pPr marL="0" indent="0">
              <a:buNone/>
            </a:pPr>
            <a:r>
              <a:rPr lang="en-US" sz="2800" dirty="0" smtClean="0"/>
              <a:t>1. Start </a:t>
            </a:r>
            <a:r>
              <a:rPr lang="en-US" sz="2800" dirty="0"/>
              <a:t>with k randomly generated nodes. </a:t>
            </a:r>
            <a:endParaRPr lang="en-US" sz="2800" dirty="0" smtClean="0"/>
          </a:p>
          <a:p>
            <a:pPr marL="0" indent="0">
              <a:buNone/>
            </a:pPr>
            <a:r>
              <a:rPr lang="en-US" sz="2800" dirty="0" smtClean="0"/>
              <a:t>2</a:t>
            </a:r>
            <a:r>
              <a:rPr lang="en-US" sz="2800" dirty="0"/>
              <a:t>. Generate </a:t>
            </a:r>
            <a:r>
              <a:rPr lang="en-US" sz="2800" dirty="0" smtClean="0"/>
              <a:t>all </a:t>
            </a:r>
            <a:r>
              <a:rPr lang="en-US" sz="2800" dirty="0"/>
              <a:t>successors of </a:t>
            </a:r>
            <a:r>
              <a:rPr lang="en-US" sz="2800" dirty="0" smtClean="0"/>
              <a:t>each of the k. </a:t>
            </a:r>
          </a:p>
          <a:p>
            <a:pPr marL="0" indent="0">
              <a:buNone/>
            </a:pPr>
            <a:r>
              <a:rPr lang="en-US" sz="2800" dirty="0" smtClean="0"/>
              <a:t>3</a:t>
            </a:r>
            <a:r>
              <a:rPr lang="en-US" sz="2800" dirty="0"/>
              <a:t>. Keep the best k out of the them</a:t>
            </a:r>
            <a:r>
              <a:rPr lang="en-US" sz="2800" dirty="0" smtClean="0"/>
              <a:t>.</a:t>
            </a:r>
          </a:p>
          <a:p>
            <a:pPr marL="0" indent="0">
              <a:buNone/>
            </a:pPr>
            <a:r>
              <a:rPr lang="en-US" sz="2800" dirty="0" smtClean="0"/>
              <a:t>4. Repeat till goal or stop condition reached</a:t>
            </a:r>
            <a:endParaRPr lang="en-US" sz="2800" dirty="0"/>
          </a:p>
        </p:txBody>
      </p:sp>
      <p:sp>
        <p:nvSpPr>
          <p:cNvPr id="5" name="Slide Number Placeholder 4"/>
          <p:cNvSpPr>
            <a:spLocks noGrp="1"/>
          </p:cNvSpPr>
          <p:nvPr>
            <p:ph type="sldNum" sz="quarter" idx="12"/>
          </p:nvPr>
        </p:nvSpPr>
        <p:spPr/>
        <p:txBody>
          <a:bodyPr/>
          <a:lstStyle/>
          <a:p>
            <a:fld id="{68367B37-5408-8848-BA1A-2C039AA52483}" type="slidenum">
              <a:rPr lang="en-US" smtClean="0"/>
              <a:pPr/>
              <a:t>34</a:t>
            </a:fld>
            <a:endParaRPr lang="en-US"/>
          </a:p>
        </p:txBody>
      </p:sp>
      <p:sp>
        <p:nvSpPr>
          <p:cNvPr id="54" name="Rectangle 53"/>
          <p:cNvSpPr/>
          <p:nvPr/>
        </p:nvSpPr>
        <p:spPr>
          <a:xfrm>
            <a:off x="4056270" y="3406475"/>
            <a:ext cx="4993859" cy="225213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FF"/>
                </a:solidFill>
              </a:ln>
            </a:endParaRPr>
          </a:p>
        </p:txBody>
      </p:sp>
      <p:grpSp>
        <p:nvGrpSpPr>
          <p:cNvPr id="55" name="Group 63"/>
          <p:cNvGrpSpPr>
            <a:grpSpLocks/>
          </p:cNvGrpSpPr>
          <p:nvPr/>
        </p:nvGrpSpPr>
        <p:grpSpPr bwMode="auto">
          <a:xfrm>
            <a:off x="2650596" y="3632903"/>
            <a:ext cx="1200150" cy="1857430"/>
            <a:chOff x="1992" y="2633"/>
            <a:chExt cx="756" cy="1544"/>
          </a:xfrm>
        </p:grpSpPr>
        <p:sp>
          <p:nvSpPr>
            <p:cNvPr id="56" name="AutoShape 11"/>
            <p:cNvSpPr>
              <a:spLocks noChangeArrowheads="1"/>
            </p:cNvSpPr>
            <p:nvPr/>
          </p:nvSpPr>
          <p:spPr bwMode="auto">
            <a:xfrm>
              <a:off x="2637" y="2633"/>
              <a:ext cx="111" cy="111"/>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57" name="AutoShape 12"/>
            <p:cNvSpPr>
              <a:spLocks noChangeArrowheads="1"/>
            </p:cNvSpPr>
            <p:nvPr/>
          </p:nvSpPr>
          <p:spPr bwMode="auto">
            <a:xfrm>
              <a:off x="2637" y="2995"/>
              <a:ext cx="111" cy="111"/>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cxnSp>
          <p:nvCxnSpPr>
            <p:cNvPr id="58" name="AutoShape 13"/>
            <p:cNvCxnSpPr>
              <a:cxnSpLocks noChangeShapeType="1"/>
              <a:stCxn id="68" idx="3"/>
              <a:endCxn id="56" idx="1"/>
            </p:cNvCxnSpPr>
            <p:nvPr/>
          </p:nvCxnSpPr>
          <p:spPr bwMode="auto">
            <a:xfrm flipV="1">
              <a:off x="1992" y="2689"/>
              <a:ext cx="645" cy="528"/>
            </a:xfrm>
            <a:prstGeom prst="straightConnector1">
              <a:avLst/>
            </a:prstGeom>
            <a:noFill/>
            <a:ln w="19050">
              <a:solidFill>
                <a:schemeClr val="tx1"/>
              </a:solidFill>
              <a:round/>
              <a:headEnd/>
              <a:tailEnd type="stealth" w="med" len="med"/>
            </a:ln>
          </p:spPr>
        </p:cxnSp>
        <p:cxnSp>
          <p:nvCxnSpPr>
            <p:cNvPr id="59" name="AutoShape 14"/>
            <p:cNvCxnSpPr>
              <a:cxnSpLocks noChangeShapeType="1"/>
              <a:stCxn id="68" idx="3"/>
              <a:endCxn id="57" idx="1"/>
            </p:cNvCxnSpPr>
            <p:nvPr/>
          </p:nvCxnSpPr>
          <p:spPr bwMode="auto">
            <a:xfrm flipV="1">
              <a:off x="1992" y="3051"/>
              <a:ext cx="645" cy="166"/>
            </a:xfrm>
            <a:prstGeom prst="straightConnector1">
              <a:avLst/>
            </a:prstGeom>
            <a:noFill/>
            <a:ln w="19050">
              <a:solidFill>
                <a:schemeClr val="tx1"/>
              </a:solidFill>
              <a:round/>
              <a:headEnd/>
              <a:tailEnd type="stealth" w="med" len="med"/>
            </a:ln>
          </p:spPr>
        </p:cxnSp>
        <p:sp>
          <p:nvSpPr>
            <p:cNvPr id="60" name="AutoShape 16"/>
            <p:cNvSpPr>
              <a:spLocks noChangeArrowheads="1"/>
            </p:cNvSpPr>
            <p:nvPr/>
          </p:nvSpPr>
          <p:spPr bwMode="auto">
            <a:xfrm>
              <a:off x="2637" y="3317"/>
              <a:ext cx="111" cy="111"/>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61" name="AutoShape 17"/>
            <p:cNvSpPr>
              <a:spLocks noChangeArrowheads="1"/>
            </p:cNvSpPr>
            <p:nvPr/>
          </p:nvSpPr>
          <p:spPr bwMode="auto">
            <a:xfrm>
              <a:off x="2637" y="4066"/>
              <a:ext cx="111" cy="111"/>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62" name="AutoShape 18"/>
            <p:cNvSpPr>
              <a:spLocks noChangeArrowheads="1"/>
            </p:cNvSpPr>
            <p:nvPr/>
          </p:nvSpPr>
          <p:spPr bwMode="auto">
            <a:xfrm>
              <a:off x="2637" y="3602"/>
              <a:ext cx="111" cy="111"/>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cxnSp>
          <p:nvCxnSpPr>
            <p:cNvPr id="63" name="AutoShape 19"/>
            <p:cNvCxnSpPr>
              <a:cxnSpLocks noChangeShapeType="1"/>
              <a:stCxn id="71" idx="3"/>
              <a:endCxn id="62" idx="1"/>
            </p:cNvCxnSpPr>
            <p:nvPr/>
          </p:nvCxnSpPr>
          <p:spPr bwMode="auto">
            <a:xfrm>
              <a:off x="1992" y="3404"/>
              <a:ext cx="645" cy="253"/>
            </a:xfrm>
            <a:prstGeom prst="straightConnector1">
              <a:avLst/>
            </a:prstGeom>
            <a:noFill/>
            <a:ln w="19050">
              <a:solidFill>
                <a:schemeClr val="tx1"/>
              </a:solidFill>
              <a:round/>
              <a:headEnd/>
              <a:tailEnd type="stealth" w="med" len="med"/>
            </a:ln>
          </p:spPr>
        </p:cxnSp>
        <p:cxnSp>
          <p:nvCxnSpPr>
            <p:cNvPr id="64" name="AutoShape 20"/>
            <p:cNvCxnSpPr>
              <a:cxnSpLocks noChangeShapeType="1"/>
              <a:stCxn id="71" idx="3"/>
              <a:endCxn id="61" idx="1"/>
            </p:cNvCxnSpPr>
            <p:nvPr/>
          </p:nvCxnSpPr>
          <p:spPr bwMode="auto">
            <a:xfrm>
              <a:off x="1992" y="3404"/>
              <a:ext cx="645" cy="717"/>
            </a:xfrm>
            <a:prstGeom prst="straightConnector1">
              <a:avLst/>
            </a:prstGeom>
            <a:noFill/>
            <a:ln w="19050">
              <a:solidFill>
                <a:schemeClr val="tx1"/>
              </a:solidFill>
              <a:round/>
              <a:headEnd/>
              <a:tailEnd type="stealth" w="med" len="med"/>
            </a:ln>
          </p:spPr>
        </p:cxnSp>
        <p:cxnSp>
          <p:nvCxnSpPr>
            <p:cNvPr id="65" name="AutoShape 21"/>
            <p:cNvCxnSpPr>
              <a:cxnSpLocks noChangeShapeType="1"/>
              <a:stCxn id="68" idx="3"/>
              <a:endCxn id="60" idx="1"/>
            </p:cNvCxnSpPr>
            <p:nvPr/>
          </p:nvCxnSpPr>
          <p:spPr bwMode="auto">
            <a:xfrm>
              <a:off x="1992" y="3216"/>
              <a:ext cx="645" cy="156"/>
            </a:xfrm>
            <a:prstGeom prst="straightConnector1">
              <a:avLst/>
            </a:prstGeom>
            <a:noFill/>
            <a:ln w="19050">
              <a:solidFill>
                <a:schemeClr val="tx1"/>
              </a:solidFill>
              <a:round/>
              <a:headEnd/>
              <a:tailEnd type="stealth" w="med" len="med"/>
            </a:ln>
          </p:spPr>
        </p:cxnSp>
      </p:grpSp>
      <p:grpSp>
        <p:nvGrpSpPr>
          <p:cNvPr id="66" name="Group 61"/>
          <p:cNvGrpSpPr>
            <a:grpSpLocks/>
          </p:cNvGrpSpPr>
          <p:nvPr/>
        </p:nvGrpSpPr>
        <p:grpSpPr bwMode="auto">
          <a:xfrm>
            <a:off x="1559984" y="3283615"/>
            <a:ext cx="1090613" cy="2324194"/>
            <a:chOff x="1305" y="2319"/>
            <a:chExt cx="687" cy="1932"/>
          </a:xfrm>
        </p:grpSpPr>
        <p:sp>
          <p:nvSpPr>
            <p:cNvPr id="67" name="AutoShape 5"/>
            <p:cNvSpPr>
              <a:spLocks noChangeArrowheads="1"/>
            </p:cNvSpPr>
            <p:nvPr/>
          </p:nvSpPr>
          <p:spPr bwMode="auto">
            <a:xfrm>
              <a:off x="1881" y="2319"/>
              <a:ext cx="111" cy="111"/>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68" name="AutoShape 7"/>
            <p:cNvSpPr>
              <a:spLocks noChangeArrowheads="1"/>
            </p:cNvSpPr>
            <p:nvPr/>
          </p:nvSpPr>
          <p:spPr bwMode="auto">
            <a:xfrm>
              <a:off x="1881" y="3137"/>
              <a:ext cx="111" cy="111"/>
            </a:xfrm>
            <a:prstGeom prst="roundRect">
              <a:avLst>
                <a:gd name="adj" fmla="val 16667"/>
              </a:avLst>
            </a:prstGeom>
            <a:solidFill>
              <a:srgbClr val="3366FF"/>
            </a:solidFill>
            <a:ln w="9525">
              <a:solidFill>
                <a:schemeClr val="tx1"/>
              </a:solidFill>
              <a:round/>
              <a:headEnd/>
              <a:tailEnd/>
            </a:ln>
          </p:spPr>
          <p:txBody>
            <a:bodyPr wrap="none" anchor="ctr">
              <a:prstTxWarp prst="textNoShape">
                <a:avLst/>
              </a:prstTxWarp>
            </a:bodyPr>
            <a:lstStyle/>
            <a:p>
              <a:endParaRPr lang="en-US"/>
            </a:p>
          </p:txBody>
        </p:sp>
        <p:cxnSp>
          <p:nvCxnSpPr>
            <p:cNvPr id="69" name="AutoShape 8"/>
            <p:cNvCxnSpPr>
              <a:cxnSpLocks noChangeShapeType="1"/>
              <a:endCxn id="67" idx="1"/>
            </p:cNvCxnSpPr>
            <p:nvPr/>
          </p:nvCxnSpPr>
          <p:spPr bwMode="auto">
            <a:xfrm flipV="1">
              <a:off x="1305" y="2375"/>
              <a:ext cx="576" cy="221"/>
            </a:xfrm>
            <a:prstGeom prst="straightConnector1">
              <a:avLst/>
            </a:prstGeom>
            <a:noFill/>
            <a:ln w="19050">
              <a:solidFill>
                <a:schemeClr val="tx1"/>
              </a:solidFill>
              <a:round/>
              <a:headEnd/>
              <a:tailEnd type="stealth" w="med" len="med"/>
            </a:ln>
          </p:spPr>
        </p:cxnSp>
        <p:cxnSp>
          <p:nvCxnSpPr>
            <p:cNvPr id="70" name="AutoShape 9"/>
            <p:cNvCxnSpPr>
              <a:cxnSpLocks noChangeShapeType="1"/>
              <a:stCxn id="78" idx="3"/>
              <a:endCxn id="68" idx="1"/>
            </p:cNvCxnSpPr>
            <p:nvPr/>
          </p:nvCxnSpPr>
          <p:spPr bwMode="auto">
            <a:xfrm>
              <a:off x="1350" y="2596"/>
              <a:ext cx="531" cy="596"/>
            </a:xfrm>
            <a:prstGeom prst="straightConnector1">
              <a:avLst/>
            </a:prstGeom>
            <a:noFill/>
            <a:ln w="19050">
              <a:solidFill>
                <a:schemeClr val="tx1"/>
              </a:solidFill>
              <a:round/>
              <a:headEnd/>
              <a:tailEnd type="stealth" w="med" len="med"/>
            </a:ln>
          </p:spPr>
        </p:cxnSp>
        <p:sp>
          <p:nvSpPr>
            <p:cNvPr id="71" name="AutoShape 35"/>
            <p:cNvSpPr>
              <a:spLocks noChangeArrowheads="1"/>
            </p:cNvSpPr>
            <p:nvPr/>
          </p:nvSpPr>
          <p:spPr bwMode="auto">
            <a:xfrm>
              <a:off x="1881" y="3325"/>
              <a:ext cx="111" cy="111"/>
            </a:xfrm>
            <a:prstGeom prst="roundRect">
              <a:avLst>
                <a:gd name="adj" fmla="val 16667"/>
              </a:avLst>
            </a:prstGeom>
            <a:solidFill>
              <a:srgbClr val="3366FF"/>
            </a:solidFill>
            <a:ln w="9525">
              <a:solidFill>
                <a:schemeClr val="tx1"/>
              </a:solidFill>
              <a:round/>
              <a:headEnd/>
              <a:tailEnd/>
            </a:ln>
          </p:spPr>
          <p:txBody>
            <a:bodyPr wrap="none" anchor="ctr">
              <a:prstTxWarp prst="textNoShape">
                <a:avLst/>
              </a:prstTxWarp>
            </a:bodyPr>
            <a:lstStyle/>
            <a:p>
              <a:endParaRPr lang="en-US"/>
            </a:p>
          </p:txBody>
        </p:sp>
        <p:sp>
          <p:nvSpPr>
            <p:cNvPr id="72" name="AutoShape 36"/>
            <p:cNvSpPr>
              <a:spLocks noChangeArrowheads="1"/>
            </p:cNvSpPr>
            <p:nvPr/>
          </p:nvSpPr>
          <p:spPr bwMode="auto">
            <a:xfrm>
              <a:off x="1881" y="4140"/>
              <a:ext cx="111" cy="111"/>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73" name="AutoShape 37"/>
            <p:cNvSpPr>
              <a:spLocks noChangeArrowheads="1"/>
            </p:cNvSpPr>
            <p:nvPr/>
          </p:nvSpPr>
          <p:spPr bwMode="auto">
            <a:xfrm>
              <a:off x="1881" y="3682"/>
              <a:ext cx="111" cy="111"/>
            </a:xfrm>
            <a:prstGeom prst="roundRect">
              <a:avLst>
                <a:gd name="adj" fmla="val 16667"/>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cxnSp>
          <p:nvCxnSpPr>
            <p:cNvPr id="74" name="AutoShape 38"/>
            <p:cNvCxnSpPr>
              <a:cxnSpLocks noChangeShapeType="1"/>
              <a:stCxn id="79" idx="3"/>
              <a:endCxn id="73" idx="1"/>
            </p:cNvCxnSpPr>
            <p:nvPr/>
          </p:nvCxnSpPr>
          <p:spPr bwMode="auto">
            <a:xfrm>
              <a:off x="1350" y="3459"/>
              <a:ext cx="531" cy="278"/>
            </a:xfrm>
            <a:prstGeom prst="straightConnector1">
              <a:avLst/>
            </a:prstGeom>
            <a:noFill/>
            <a:ln w="19050">
              <a:solidFill>
                <a:schemeClr val="tx1"/>
              </a:solidFill>
              <a:round/>
              <a:headEnd/>
              <a:tailEnd type="stealth" w="med" len="med"/>
            </a:ln>
          </p:spPr>
        </p:cxnSp>
        <p:cxnSp>
          <p:nvCxnSpPr>
            <p:cNvPr id="75" name="AutoShape 39"/>
            <p:cNvCxnSpPr>
              <a:cxnSpLocks noChangeShapeType="1"/>
              <a:stCxn id="79" idx="3"/>
              <a:endCxn id="72" idx="1"/>
            </p:cNvCxnSpPr>
            <p:nvPr/>
          </p:nvCxnSpPr>
          <p:spPr bwMode="auto">
            <a:xfrm>
              <a:off x="1350" y="3459"/>
              <a:ext cx="531" cy="736"/>
            </a:xfrm>
            <a:prstGeom prst="straightConnector1">
              <a:avLst/>
            </a:prstGeom>
            <a:noFill/>
            <a:ln w="19050">
              <a:solidFill>
                <a:schemeClr val="tx1"/>
              </a:solidFill>
              <a:round/>
              <a:headEnd/>
              <a:tailEnd type="stealth" w="med" len="med"/>
            </a:ln>
          </p:spPr>
        </p:cxnSp>
        <p:cxnSp>
          <p:nvCxnSpPr>
            <p:cNvPr id="76" name="AutoShape 40"/>
            <p:cNvCxnSpPr>
              <a:cxnSpLocks noChangeShapeType="1"/>
              <a:stCxn id="79" idx="3"/>
              <a:endCxn id="71" idx="1"/>
            </p:cNvCxnSpPr>
            <p:nvPr/>
          </p:nvCxnSpPr>
          <p:spPr bwMode="auto">
            <a:xfrm flipV="1">
              <a:off x="1350" y="3381"/>
              <a:ext cx="531" cy="79"/>
            </a:xfrm>
            <a:prstGeom prst="straightConnector1">
              <a:avLst/>
            </a:prstGeom>
            <a:noFill/>
            <a:ln w="19050">
              <a:solidFill>
                <a:schemeClr val="tx1"/>
              </a:solidFill>
              <a:round/>
              <a:headEnd/>
              <a:tailEnd type="stealth" w="med" len="med"/>
            </a:ln>
          </p:spPr>
        </p:cxnSp>
      </p:grpSp>
      <p:grpSp>
        <p:nvGrpSpPr>
          <p:cNvPr id="77" name="Group 60"/>
          <p:cNvGrpSpPr>
            <a:grpSpLocks/>
          </p:cNvGrpSpPr>
          <p:nvPr/>
        </p:nvGrpSpPr>
        <p:grpSpPr bwMode="auto">
          <a:xfrm>
            <a:off x="1455209" y="3550262"/>
            <a:ext cx="176212" cy="1171721"/>
            <a:chOff x="1239" y="2719"/>
            <a:chExt cx="111" cy="974"/>
          </a:xfrm>
        </p:grpSpPr>
        <p:sp>
          <p:nvSpPr>
            <p:cNvPr id="78" name="AutoShape 6"/>
            <p:cNvSpPr>
              <a:spLocks noChangeArrowheads="1"/>
            </p:cNvSpPr>
            <p:nvPr/>
          </p:nvSpPr>
          <p:spPr bwMode="auto">
            <a:xfrm>
              <a:off x="1239" y="2719"/>
              <a:ext cx="111" cy="111"/>
            </a:xfrm>
            <a:prstGeom prst="roundRect">
              <a:avLst>
                <a:gd name="adj" fmla="val 16667"/>
              </a:avLst>
            </a:prstGeom>
            <a:solidFill>
              <a:schemeClr val="bg1">
                <a:lumMod val="50000"/>
              </a:schemeClr>
            </a:solidFill>
            <a:ln w="9525">
              <a:solidFill>
                <a:schemeClr val="tx1"/>
              </a:solidFill>
              <a:round/>
              <a:headEnd/>
              <a:tailEnd/>
            </a:ln>
          </p:spPr>
          <p:txBody>
            <a:bodyPr wrap="none" anchor="ctr">
              <a:prstTxWarp prst="textNoShape">
                <a:avLst/>
              </a:prstTxWarp>
            </a:bodyPr>
            <a:lstStyle/>
            <a:p>
              <a:pPr algn="ctr"/>
              <a:endParaRPr lang="en-US"/>
            </a:p>
          </p:txBody>
        </p:sp>
        <p:sp>
          <p:nvSpPr>
            <p:cNvPr id="79" name="AutoShape 41"/>
            <p:cNvSpPr>
              <a:spLocks noChangeArrowheads="1"/>
            </p:cNvSpPr>
            <p:nvPr/>
          </p:nvSpPr>
          <p:spPr bwMode="auto">
            <a:xfrm>
              <a:off x="1239" y="3582"/>
              <a:ext cx="111" cy="111"/>
            </a:xfrm>
            <a:prstGeom prst="roundRect">
              <a:avLst>
                <a:gd name="adj" fmla="val 16667"/>
              </a:avLst>
            </a:prstGeom>
            <a:solidFill>
              <a:srgbClr val="71685A"/>
            </a:solidFill>
            <a:ln w="9525">
              <a:solidFill>
                <a:schemeClr val="tx1"/>
              </a:solidFill>
              <a:round/>
              <a:headEnd/>
              <a:tailEnd/>
            </a:ln>
          </p:spPr>
          <p:txBody>
            <a:bodyPr wrap="none" anchor="ctr">
              <a:prstTxWarp prst="textNoShape">
                <a:avLst/>
              </a:prstTxWarp>
            </a:bodyPr>
            <a:lstStyle/>
            <a:p>
              <a:pPr algn="ctr"/>
              <a:endParaRPr lang="en-US"/>
            </a:p>
          </p:txBody>
        </p:sp>
      </p:grpSp>
      <p:grpSp>
        <p:nvGrpSpPr>
          <p:cNvPr id="80" name="Group 62"/>
          <p:cNvGrpSpPr>
            <a:grpSpLocks/>
          </p:cNvGrpSpPr>
          <p:nvPr/>
        </p:nvGrpSpPr>
        <p:grpSpPr bwMode="auto">
          <a:xfrm>
            <a:off x="2464859" y="3271858"/>
            <a:ext cx="207962" cy="2386749"/>
            <a:chOff x="1875" y="2299"/>
            <a:chExt cx="131" cy="1984"/>
          </a:xfrm>
        </p:grpSpPr>
        <p:grpSp>
          <p:nvGrpSpPr>
            <p:cNvPr id="81" name="Group 48"/>
            <p:cNvGrpSpPr>
              <a:grpSpLocks/>
            </p:cNvGrpSpPr>
            <p:nvPr/>
          </p:nvGrpSpPr>
          <p:grpSpPr bwMode="auto">
            <a:xfrm>
              <a:off x="1875" y="4110"/>
              <a:ext cx="127" cy="173"/>
              <a:chOff x="367" y="2761"/>
              <a:chExt cx="127" cy="173"/>
            </a:xfrm>
          </p:grpSpPr>
          <p:sp>
            <p:nvSpPr>
              <p:cNvPr id="88" name="Line 49"/>
              <p:cNvSpPr>
                <a:spLocks noChangeShapeType="1"/>
              </p:cNvSpPr>
              <p:nvPr/>
            </p:nvSpPr>
            <p:spPr bwMode="auto">
              <a:xfrm>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sp>
            <p:nvSpPr>
              <p:cNvPr id="89" name="Line 50"/>
              <p:cNvSpPr>
                <a:spLocks noChangeShapeType="1"/>
              </p:cNvSpPr>
              <p:nvPr/>
            </p:nvSpPr>
            <p:spPr bwMode="auto">
              <a:xfrm flipH="1">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grpSp>
        <p:grpSp>
          <p:nvGrpSpPr>
            <p:cNvPr id="82" name="Group 51"/>
            <p:cNvGrpSpPr>
              <a:grpSpLocks/>
            </p:cNvGrpSpPr>
            <p:nvPr/>
          </p:nvGrpSpPr>
          <p:grpSpPr bwMode="auto">
            <a:xfrm>
              <a:off x="1877" y="2299"/>
              <a:ext cx="127" cy="173"/>
              <a:chOff x="367" y="2761"/>
              <a:chExt cx="127" cy="173"/>
            </a:xfrm>
          </p:grpSpPr>
          <p:sp>
            <p:nvSpPr>
              <p:cNvPr id="86" name="Line 52"/>
              <p:cNvSpPr>
                <a:spLocks noChangeShapeType="1"/>
              </p:cNvSpPr>
              <p:nvPr/>
            </p:nvSpPr>
            <p:spPr bwMode="auto">
              <a:xfrm>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sp>
            <p:nvSpPr>
              <p:cNvPr id="87" name="Line 53"/>
              <p:cNvSpPr>
                <a:spLocks noChangeShapeType="1"/>
              </p:cNvSpPr>
              <p:nvPr/>
            </p:nvSpPr>
            <p:spPr bwMode="auto">
              <a:xfrm flipH="1">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grpSp>
        <p:grpSp>
          <p:nvGrpSpPr>
            <p:cNvPr id="83" name="Group 54"/>
            <p:cNvGrpSpPr>
              <a:grpSpLocks/>
            </p:cNvGrpSpPr>
            <p:nvPr/>
          </p:nvGrpSpPr>
          <p:grpSpPr bwMode="auto">
            <a:xfrm>
              <a:off x="1879" y="3660"/>
              <a:ext cx="127" cy="173"/>
              <a:chOff x="367" y="2761"/>
              <a:chExt cx="127" cy="173"/>
            </a:xfrm>
          </p:grpSpPr>
          <p:sp>
            <p:nvSpPr>
              <p:cNvPr id="84" name="Line 55"/>
              <p:cNvSpPr>
                <a:spLocks noChangeShapeType="1"/>
              </p:cNvSpPr>
              <p:nvPr/>
            </p:nvSpPr>
            <p:spPr bwMode="auto">
              <a:xfrm>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sp>
            <p:nvSpPr>
              <p:cNvPr id="85" name="Line 56"/>
              <p:cNvSpPr>
                <a:spLocks noChangeShapeType="1"/>
              </p:cNvSpPr>
              <p:nvPr/>
            </p:nvSpPr>
            <p:spPr bwMode="auto">
              <a:xfrm flipH="1">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grpSp>
      </p:grpSp>
      <p:grpSp>
        <p:nvGrpSpPr>
          <p:cNvPr id="90" name="Group 64"/>
          <p:cNvGrpSpPr>
            <a:grpSpLocks/>
          </p:cNvGrpSpPr>
          <p:nvPr/>
        </p:nvGrpSpPr>
        <p:grpSpPr bwMode="auto">
          <a:xfrm>
            <a:off x="3669771" y="4067794"/>
            <a:ext cx="212725" cy="1479689"/>
            <a:chOff x="2634" y="2983"/>
            <a:chExt cx="134" cy="1230"/>
          </a:xfrm>
        </p:grpSpPr>
        <p:grpSp>
          <p:nvGrpSpPr>
            <p:cNvPr id="91" name="Group 44"/>
            <p:cNvGrpSpPr>
              <a:grpSpLocks/>
            </p:cNvGrpSpPr>
            <p:nvPr/>
          </p:nvGrpSpPr>
          <p:grpSpPr bwMode="auto">
            <a:xfrm>
              <a:off x="2634" y="2983"/>
              <a:ext cx="127" cy="173"/>
              <a:chOff x="367" y="2761"/>
              <a:chExt cx="127" cy="173"/>
            </a:xfrm>
          </p:grpSpPr>
          <p:sp>
            <p:nvSpPr>
              <p:cNvPr id="98" name="Line 42"/>
              <p:cNvSpPr>
                <a:spLocks noChangeShapeType="1"/>
              </p:cNvSpPr>
              <p:nvPr/>
            </p:nvSpPr>
            <p:spPr bwMode="auto">
              <a:xfrm>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sp>
            <p:nvSpPr>
              <p:cNvPr id="99" name="Line 43"/>
              <p:cNvSpPr>
                <a:spLocks noChangeShapeType="1"/>
              </p:cNvSpPr>
              <p:nvPr/>
            </p:nvSpPr>
            <p:spPr bwMode="auto">
              <a:xfrm flipH="1">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grpSp>
        <p:grpSp>
          <p:nvGrpSpPr>
            <p:cNvPr id="92" name="Group 45"/>
            <p:cNvGrpSpPr>
              <a:grpSpLocks/>
            </p:cNvGrpSpPr>
            <p:nvPr/>
          </p:nvGrpSpPr>
          <p:grpSpPr bwMode="auto">
            <a:xfrm>
              <a:off x="2641" y="3579"/>
              <a:ext cx="127" cy="173"/>
              <a:chOff x="367" y="2761"/>
              <a:chExt cx="127" cy="173"/>
            </a:xfrm>
          </p:grpSpPr>
          <p:sp>
            <p:nvSpPr>
              <p:cNvPr id="96" name="Line 46"/>
              <p:cNvSpPr>
                <a:spLocks noChangeShapeType="1"/>
              </p:cNvSpPr>
              <p:nvPr/>
            </p:nvSpPr>
            <p:spPr bwMode="auto">
              <a:xfrm>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sp>
            <p:nvSpPr>
              <p:cNvPr id="97" name="Line 47"/>
              <p:cNvSpPr>
                <a:spLocks noChangeShapeType="1"/>
              </p:cNvSpPr>
              <p:nvPr/>
            </p:nvSpPr>
            <p:spPr bwMode="auto">
              <a:xfrm flipH="1">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grpSp>
        <p:grpSp>
          <p:nvGrpSpPr>
            <p:cNvPr id="93" name="Group 57"/>
            <p:cNvGrpSpPr>
              <a:grpSpLocks/>
            </p:cNvGrpSpPr>
            <p:nvPr/>
          </p:nvGrpSpPr>
          <p:grpSpPr bwMode="auto">
            <a:xfrm>
              <a:off x="2641" y="4040"/>
              <a:ext cx="127" cy="173"/>
              <a:chOff x="367" y="2761"/>
              <a:chExt cx="127" cy="173"/>
            </a:xfrm>
          </p:grpSpPr>
          <p:sp>
            <p:nvSpPr>
              <p:cNvPr id="94" name="Line 58"/>
              <p:cNvSpPr>
                <a:spLocks noChangeShapeType="1"/>
              </p:cNvSpPr>
              <p:nvPr/>
            </p:nvSpPr>
            <p:spPr bwMode="auto">
              <a:xfrm>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sp>
            <p:nvSpPr>
              <p:cNvPr id="95" name="Line 59"/>
              <p:cNvSpPr>
                <a:spLocks noChangeShapeType="1"/>
              </p:cNvSpPr>
              <p:nvPr/>
            </p:nvSpPr>
            <p:spPr bwMode="auto">
              <a:xfrm flipH="1">
                <a:off x="367" y="2761"/>
                <a:ext cx="127" cy="173"/>
              </a:xfrm>
              <a:prstGeom prst="line">
                <a:avLst/>
              </a:prstGeom>
              <a:noFill/>
              <a:ln w="57150">
                <a:solidFill>
                  <a:schemeClr val="tx1"/>
                </a:solidFill>
                <a:round/>
                <a:headEnd/>
                <a:tailEnd/>
              </a:ln>
            </p:spPr>
            <p:txBody>
              <a:bodyPr wrap="none" anchor="ctr">
                <a:prstTxWarp prst="textNoShape">
                  <a:avLst/>
                </a:prstTxWarp>
              </a:bodyPr>
              <a:lstStyle/>
              <a:p>
                <a:endParaRPr lang="en-US"/>
              </a:p>
            </p:txBody>
          </p:sp>
        </p:grpSp>
      </p:grpSp>
      <p:sp>
        <p:nvSpPr>
          <p:cNvPr id="100" name="TextBox 99"/>
          <p:cNvSpPr txBox="1"/>
          <p:nvPr/>
        </p:nvSpPr>
        <p:spPr>
          <a:xfrm>
            <a:off x="316440" y="4108140"/>
            <a:ext cx="601810" cy="369332"/>
          </a:xfrm>
          <a:prstGeom prst="rect">
            <a:avLst/>
          </a:prstGeom>
          <a:noFill/>
        </p:spPr>
        <p:txBody>
          <a:bodyPr wrap="none" rtlCol="0">
            <a:spAutoFit/>
          </a:bodyPr>
          <a:lstStyle/>
          <a:p>
            <a:r>
              <a:rPr lang="en-US" dirty="0" smtClean="0"/>
              <a:t>K=2</a:t>
            </a:r>
            <a:endParaRPr lang="en-US" dirty="0"/>
          </a:p>
        </p:txBody>
      </p:sp>
      <p:pic>
        <p:nvPicPr>
          <p:cNvPr id="53" name="Picture 52"/>
          <p:cNvPicPr>
            <a:picLocks noChangeAspect="1"/>
          </p:cNvPicPr>
          <p:nvPr/>
        </p:nvPicPr>
        <p:blipFill>
          <a:blip r:embed="rId3">
            <a:alphaModFix/>
          </a:blip>
          <a:stretch>
            <a:fillRect/>
          </a:stretch>
        </p:blipFill>
        <p:spPr>
          <a:xfrm>
            <a:off x="4056270" y="3395853"/>
            <a:ext cx="4993859" cy="2252132"/>
          </a:xfrm>
          <a:prstGeom prst="rect">
            <a:avLst/>
          </a:prstGeom>
          <a:solidFill>
            <a:srgbClr val="FFFFFF"/>
          </a:solidFill>
          <a:ln>
            <a:noFill/>
          </a:ln>
        </p:spPr>
      </p:pic>
      <p:sp>
        <p:nvSpPr>
          <p:cNvPr id="101" name="Oval 100"/>
          <p:cNvSpPr/>
          <p:nvPr/>
        </p:nvSpPr>
        <p:spPr>
          <a:xfrm>
            <a:off x="6519333" y="4909139"/>
            <a:ext cx="101600" cy="83762"/>
          </a:xfrm>
          <a:prstGeom prst="ellipse">
            <a:avLst/>
          </a:prstGeom>
          <a:solidFill>
            <a:srgbClr val="7F7F7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6070600" y="4613153"/>
            <a:ext cx="101600" cy="83762"/>
          </a:xfrm>
          <a:prstGeom prst="ellipse">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4397373" y="4613943"/>
            <a:ext cx="601810" cy="369332"/>
          </a:xfrm>
          <a:prstGeom prst="rect">
            <a:avLst/>
          </a:prstGeom>
          <a:noFill/>
        </p:spPr>
        <p:txBody>
          <a:bodyPr wrap="none" rtlCol="0">
            <a:spAutoFit/>
          </a:bodyPr>
          <a:lstStyle/>
          <a:p>
            <a:r>
              <a:rPr lang="en-US" dirty="0" smtClean="0">
                <a:solidFill>
                  <a:schemeClr val="accent1"/>
                </a:solidFill>
              </a:rPr>
              <a:t>K=2</a:t>
            </a:r>
            <a:endParaRPr lang="en-US" dirty="0">
              <a:solidFill>
                <a:schemeClr val="accent1"/>
              </a:solidFill>
            </a:endParaRPr>
          </a:p>
        </p:txBody>
      </p:sp>
      <p:sp>
        <p:nvSpPr>
          <p:cNvPr id="104" name="Oval 103"/>
          <p:cNvSpPr/>
          <p:nvPr/>
        </p:nvSpPr>
        <p:spPr>
          <a:xfrm>
            <a:off x="6019800" y="4251692"/>
            <a:ext cx="101600" cy="83762"/>
          </a:xfrm>
          <a:prstGeom prst="ellipse">
            <a:avLst/>
          </a:prstGeom>
          <a:solidFill>
            <a:srgbClr val="345DFF"/>
          </a:solidFill>
          <a:ln>
            <a:solidFill>
              <a:srgbClr val="345D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6697134" y="4458041"/>
            <a:ext cx="101600" cy="83762"/>
          </a:xfrm>
          <a:prstGeom prst="ellipse">
            <a:avLst/>
          </a:prstGeom>
          <a:solidFill>
            <a:srgbClr val="345DFF"/>
          </a:solidFill>
          <a:ln>
            <a:solidFill>
              <a:srgbClr val="345D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5884333" y="3700271"/>
            <a:ext cx="101600" cy="8376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5969000" y="3911371"/>
            <a:ext cx="101600" cy="8376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69878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401818" y="392923"/>
            <a:ext cx="5838825" cy="1143000"/>
          </a:xfrm>
        </p:spPr>
        <p:txBody>
          <a:bodyPr/>
          <a:lstStyle/>
          <a:p>
            <a:r>
              <a:rPr lang="en-US" dirty="0"/>
              <a:t>Simulated Annealing</a:t>
            </a:r>
          </a:p>
        </p:txBody>
      </p:sp>
      <p:sp>
        <p:nvSpPr>
          <p:cNvPr id="411651" name="Rectangle 3"/>
          <p:cNvSpPr>
            <a:spLocks noGrp="1" noChangeArrowheads="1"/>
          </p:cNvSpPr>
          <p:nvPr>
            <p:ph idx="1"/>
          </p:nvPr>
        </p:nvSpPr>
        <p:spPr>
          <a:xfrm>
            <a:off x="457861" y="2616125"/>
            <a:ext cx="8050213" cy="4114800"/>
          </a:xfrm>
        </p:spPr>
        <p:txBody>
          <a:bodyPr>
            <a:normAutofit/>
          </a:bodyPr>
          <a:lstStyle/>
          <a:p>
            <a:r>
              <a:rPr lang="en-US" sz="2400" dirty="0"/>
              <a:t>Escape local maxima by allowing “bad” </a:t>
            </a:r>
            <a:r>
              <a:rPr lang="en-US" sz="2400" dirty="0" smtClean="0"/>
              <a:t>moves</a:t>
            </a:r>
          </a:p>
          <a:p>
            <a:pPr lvl="1"/>
            <a:r>
              <a:rPr lang="en-US" sz="2000" dirty="0" smtClean="0"/>
              <a:t>The worse the move the less likely it is to be chosen</a:t>
            </a:r>
            <a:endParaRPr lang="en-US" sz="2000" dirty="0"/>
          </a:p>
          <a:p>
            <a:pPr lvl="1"/>
            <a:r>
              <a:rPr lang="en-US" sz="2100" dirty="0" smtClean="0"/>
              <a:t>Gradually </a:t>
            </a:r>
            <a:r>
              <a:rPr lang="en-US" sz="2100" dirty="0"/>
              <a:t>decrease </a:t>
            </a:r>
            <a:r>
              <a:rPr lang="en-US" sz="2100" dirty="0" smtClean="0"/>
              <a:t>likelihood of bad moves over </a:t>
            </a:r>
            <a:r>
              <a:rPr lang="en-US" sz="2100" dirty="0"/>
              <a:t>time</a:t>
            </a:r>
          </a:p>
          <a:p>
            <a:r>
              <a:rPr lang="en-US" sz="2400" dirty="0" smtClean="0"/>
              <a:t>Ball </a:t>
            </a:r>
            <a:r>
              <a:rPr lang="en-US" sz="2400" dirty="0"/>
              <a:t>analogy (assumes going for minimum)</a:t>
            </a:r>
          </a:p>
          <a:p>
            <a:pPr lvl="1"/>
            <a:r>
              <a:rPr lang="en-US" sz="2100" dirty="0"/>
              <a:t>Ball rolls to lower regions</a:t>
            </a:r>
          </a:p>
          <a:p>
            <a:pPr lvl="1"/>
            <a:r>
              <a:rPr lang="en-US" sz="2100" dirty="0"/>
              <a:t>Shaking (temperature/vibrations) can move it to higher</a:t>
            </a:r>
          </a:p>
          <a:p>
            <a:r>
              <a:rPr lang="en-US" sz="2400" dirty="0"/>
              <a:t>If </a:t>
            </a:r>
            <a:r>
              <a:rPr lang="en-US" sz="2400" i="1" dirty="0"/>
              <a:t>T</a:t>
            </a:r>
            <a:r>
              <a:rPr lang="en-US" sz="2400" dirty="0"/>
              <a:t> decreases slowly enough, optimal state is </a:t>
            </a:r>
            <a:r>
              <a:rPr lang="en-US" sz="2400" dirty="0" smtClean="0"/>
              <a:t>reached</a:t>
            </a:r>
            <a:endParaRPr lang="en-US" sz="2400" dirty="0"/>
          </a:p>
        </p:txBody>
      </p:sp>
      <p:sp>
        <p:nvSpPr>
          <p:cNvPr id="11" name="Slide Number Placeholder 5"/>
          <p:cNvSpPr>
            <a:spLocks noGrp="1"/>
          </p:cNvSpPr>
          <p:nvPr>
            <p:ph type="sldNum" sz="quarter" idx="12"/>
          </p:nvPr>
        </p:nvSpPr>
        <p:spPr/>
        <p:txBody>
          <a:bodyPr/>
          <a:lstStyle/>
          <a:p>
            <a:fld id="{A673E5DF-FAEA-0848-B8AA-34B753F8742E}" type="slidenum">
              <a:rPr lang="en-US"/>
              <a:pPr/>
              <a:t>35</a:t>
            </a:fld>
            <a:endParaRPr lang="en-US"/>
          </a:p>
        </p:txBody>
      </p:sp>
      <p:grpSp>
        <p:nvGrpSpPr>
          <p:cNvPr id="411653" name="Group 5"/>
          <p:cNvGrpSpPr>
            <a:grpSpLocks/>
          </p:cNvGrpSpPr>
          <p:nvPr/>
        </p:nvGrpSpPr>
        <p:grpSpPr bwMode="auto">
          <a:xfrm flipV="1">
            <a:off x="5445295" y="195360"/>
            <a:ext cx="3411746" cy="2279217"/>
            <a:chOff x="800" y="1156"/>
            <a:chExt cx="4122" cy="2592"/>
          </a:xfrm>
        </p:grpSpPr>
        <p:pic>
          <p:nvPicPr>
            <p:cNvPr id="411654" name="Picture 6"/>
            <p:cNvPicPr>
              <a:picLocks noChangeAspect="1" noChangeArrowheads="1"/>
            </p:cNvPicPr>
            <p:nvPr/>
          </p:nvPicPr>
          <p:blipFill>
            <a:blip r:embed="rId3"/>
            <a:srcRect/>
            <a:stretch>
              <a:fillRect/>
            </a:stretch>
          </p:blipFill>
          <p:spPr bwMode="auto">
            <a:xfrm>
              <a:off x="800" y="1156"/>
              <a:ext cx="4122" cy="2592"/>
            </a:xfrm>
            <a:prstGeom prst="rect">
              <a:avLst/>
            </a:prstGeom>
            <a:noFill/>
            <a:ln w="9525">
              <a:noFill/>
              <a:miter lim="800000"/>
              <a:headEnd/>
              <a:tailEnd/>
            </a:ln>
            <a:effectLst/>
          </p:spPr>
        </p:pic>
        <p:grpSp>
          <p:nvGrpSpPr>
            <p:cNvPr id="411655" name="Group 7"/>
            <p:cNvGrpSpPr>
              <a:grpSpLocks/>
            </p:cNvGrpSpPr>
            <p:nvPr/>
          </p:nvGrpSpPr>
          <p:grpSpPr bwMode="auto">
            <a:xfrm>
              <a:off x="1318" y="1214"/>
              <a:ext cx="3518" cy="1527"/>
              <a:chOff x="1318" y="1214"/>
              <a:chExt cx="3518" cy="1527"/>
            </a:xfrm>
          </p:grpSpPr>
          <p:sp>
            <p:nvSpPr>
              <p:cNvPr id="411656" name="Rectangle 8"/>
              <p:cNvSpPr>
                <a:spLocks noChangeArrowheads="1"/>
              </p:cNvSpPr>
              <p:nvPr/>
            </p:nvSpPr>
            <p:spPr bwMode="auto">
              <a:xfrm>
                <a:off x="2176" y="1214"/>
                <a:ext cx="1231" cy="212"/>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sp>
            <p:nvSpPr>
              <p:cNvPr id="411657" name="Rectangle 9"/>
              <p:cNvSpPr>
                <a:spLocks noChangeArrowheads="1"/>
              </p:cNvSpPr>
              <p:nvPr/>
            </p:nvSpPr>
            <p:spPr bwMode="auto">
              <a:xfrm>
                <a:off x="1318" y="1838"/>
                <a:ext cx="630" cy="464"/>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sp>
            <p:nvSpPr>
              <p:cNvPr id="411658" name="Rectangle 10"/>
              <p:cNvSpPr>
                <a:spLocks noChangeArrowheads="1"/>
              </p:cNvSpPr>
              <p:nvPr/>
            </p:nvSpPr>
            <p:spPr bwMode="auto">
              <a:xfrm>
                <a:off x="3526" y="2361"/>
                <a:ext cx="1310" cy="380"/>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sp>
            <p:nvSpPr>
              <p:cNvPr id="411659" name="Rectangle 11"/>
              <p:cNvSpPr>
                <a:spLocks noChangeArrowheads="1"/>
              </p:cNvSpPr>
              <p:nvPr/>
            </p:nvSpPr>
            <p:spPr bwMode="auto">
              <a:xfrm>
                <a:off x="3115" y="2113"/>
                <a:ext cx="1164" cy="290"/>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grpSp>
      </p:grpSp>
    </p:spTree>
    <p:extLst>
      <p:ext uri="{BB962C8B-B14F-4D97-AF65-F5344CB8AC3E}">
        <p14:creationId xmlns:p14="http://schemas.microsoft.com/office/powerpoint/2010/main" val="349438721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6264992-523E-BF4E-AC90-258555A6A27C}" type="slidenum">
              <a:rPr lang="en-US" smtClean="0"/>
              <a:pPr/>
              <a:t>36</a:t>
            </a:fld>
            <a:endParaRPr lang="en-US"/>
          </a:p>
        </p:txBody>
      </p:sp>
      <p:pic>
        <p:nvPicPr>
          <p:cNvPr id="3" name="Simulated Anneal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56" y="922775"/>
            <a:ext cx="8990508" cy="5088967"/>
          </a:xfrm>
          <a:prstGeom prst="rect">
            <a:avLst/>
          </a:prstGeom>
        </p:spPr>
      </p:pic>
    </p:spTree>
    <p:extLst>
      <p:ext uri="{BB962C8B-B14F-4D97-AF65-F5344CB8AC3E}">
        <p14:creationId xmlns:p14="http://schemas.microsoft.com/office/powerpoint/2010/main" val="42415956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677863" y="433388"/>
            <a:ext cx="7772400" cy="1143000"/>
          </a:xfrm>
        </p:spPr>
        <p:txBody>
          <a:bodyPr>
            <a:normAutofit fontScale="90000"/>
          </a:bodyPr>
          <a:lstStyle/>
          <a:p>
            <a:pPr>
              <a:lnSpc>
                <a:spcPct val="90000"/>
              </a:lnSpc>
            </a:pPr>
            <a:r>
              <a:rPr lang="en-US" sz="4000"/>
              <a:t>Simulated Annealing Algorithm</a:t>
            </a:r>
            <a:br>
              <a:rPr lang="en-US" sz="4000"/>
            </a:br>
            <a:r>
              <a:rPr lang="en-US" sz="3200">
                <a:solidFill>
                  <a:schemeClr val="accent2"/>
                </a:solidFill>
              </a:rPr>
              <a:t>Based on Maximization</a:t>
            </a:r>
            <a:endParaRPr lang="en-US" sz="4000"/>
          </a:p>
        </p:txBody>
      </p:sp>
      <p:sp>
        <p:nvSpPr>
          <p:cNvPr id="412675" name="Rectangle 3"/>
          <p:cNvSpPr>
            <a:spLocks noGrp="1" noChangeArrowheads="1"/>
          </p:cNvSpPr>
          <p:nvPr>
            <p:ph idx="1"/>
          </p:nvPr>
        </p:nvSpPr>
        <p:spPr>
          <a:xfrm>
            <a:off x="627591" y="1891771"/>
            <a:ext cx="7912100" cy="3374495"/>
          </a:xfrm>
          <a:solidFill>
            <a:srgbClr val="FFFFFF"/>
          </a:solidFill>
          <a:ln>
            <a:solidFill>
              <a:schemeClr val="tx1"/>
            </a:solidFill>
          </a:ln>
          <a:effectLst>
            <a:outerShdw blurRad="63500" dist="38099" dir="2700000" algn="ctr" rotWithShape="0">
              <a:schemeClr val="bg2">
                <a:alpha val="74998"/>
              </a:schemeClr>
            </a:outerShdw>
          </a:effectLst>
        </p:spPr>
        <p:txBody>
          <a:bodyPr>
            <a:normAutofit fontScale="92500" lnSpcReduction="20000"/>
          </a:bodyPr>
          <a:lstStyle/>
          <a:p>
            <a:pPr>
              <a:lnSpc>
                <a:spcPct val="90000"/>
              </a:lnSpc>
              <a:buFont typeface="Wingdings" charset="2"/>
              <a:buNone/>
            </a:pPr>
            <a:r>
              <a:rPr lang="en-US" sz="1600" b="1" dirty="0"/>
              <a:t>function</a:t>
            </a:r>
            <a:r>
              <a:rPr lang="en-US" sz="1600" dirty="0"/>
              <a:t> SIMULATED-</a:t>
            </a:r>
            <a:r>
              <a:rPr lang="en-US" sz="1600" dirty="0" err="1"/>
              <a:t>ANNEALING(</a:t>
            </a:r>
            <a:r>
              <a:rPr lang="en-US" sz="1600" i="1" dirty="0" err="1"/>
              <a:t>problem</a:t>
            </a:r>
            <a:r>
              <a:rPr lang="en-US" sz="1600" i="1" dirty="0"/>
              <a:t>, schedule</a:t>
            </a:r>
            <a:r>
              <a:rPr lang="en-US" sz="1600" dirty="0"/>
              <a:t>) </a:t>
            </a:r>
            <a:r>
              <a:rPr lang="en-US" sz="1600" b="1" dirty="0"/>
              <a:t>return</a:t>
            </a:r>
            <a:r>
              <a:rPr lang="en-US" sz="1600" dirty="0"/>
              <a:t> a solution state</a:t>
            </a:r>
          </a:p>
          <a:p>
            <a:pPr>
              <a:lnSpc>
                <a:spcPct val="90000"/>
              </a:lnSpc>
              <a:buFont typeface="Wingdings" charset="2"/>
              <a:buNone/>
            </a:pPr>
            <a:r>
              <a:rPr lang="en-US" sz="1600" dirty="0"/>
              <a:t>	</a:t>
            </a:r>
            <a:r>
              <a:rPr lang="en-US" sz="1600" b="1" dirty="0"/>
              <a:t>input:</a:t>
            </a:r>
            <a:r>
              <a:rPr lang="en-US" sz="1600" dirty="0"/>
              <a:t> </a:t>
            </a:r>
            <a:r>
              <a:rPr lang="en-US" sz="1600" i="1" dirty="0"/>
              <a:t>problem</a:t>
            </a:r>
            <a:r>
              <a:rPr lang="en-US" sz="1600" dirty="0"/>
              <a:t>, a problem</a:t>
            </a:r>
          </a:p>
          <a:p>
            <a:pPr>
              <a:lnSpc>
                <a:spcPct val="90000"/>
              </a:lnSpc>
              <a:buFont typeface="Wingdings" charset="2"/>
              <a:buNone/>
            </a:pPr>
            <a:r>
              <a:rPr lang="en-US" sz="1600" dirty="0"/>
              <a:t>		</a:t>
            </a:r>
            <a:r>
              <a:rPr lang="en-US" sz="1600" i="1" dirty="0"/>
              <a:t>schedule</a:t>
            </a:r>
            <a:r>
              <a:rPr lang="en-US" sz="1600" dirty="0"/>
              <a:t>, a mapping from time to temperature</a:t>
            </a:r>
            <a:endParaRPr lang="en-US" sz="1600" dirty="0" smtClean="0"/>
          </a:p>
          <a:p>
            <a:pPr>
              <a:lnSpc>
                <a:spcPct val="90000"/>
              </a:lnSpc>
              <a:buFont typeface="Wingdings" charset="2"/>
              <a:buNone/>
            </a:pPr>
            <a:r>
              <a:rPr lang="en-US" sz="1600" i="1" dirty="0" smtClean="0"/>
              <a:t>	</a:t>
            </a:r>
            <a:endParaRPr lang="en-US" sz="1600" i="1" dirty="0"/>
          </a:p>
          <a:p>
            <a:pPr>
              <a:lnSpc>
                <a:spcPct val="90000"/>
              </a:lnSpc>
              <a:buFont typeface="Wingdings" charset="2"/>
              <a:buNone/>
            </a:pPr>
            <a:r>
              <a:rPr lang="en-US" sz="1600" i="1" dirty="0"/>
              <a:t>	current </a:t>
            </a:r>
            <a:r>
              <a:rPr lang="en-US" sz="1600" i="1" dirty="0" err="1">
                <a:sym typeface="Symbol" charset="2"/>
              </a:rPr>
              <a:t></a:t>
            </a:r>
            <a:r>
              <a:rPr lang="en-US" sz="1600" i="1" dirty="0">
                <a:sym typeface="Symbol" charset="2"/>
              </a:rPr>
              <a:t> </a:t>
            </a:r>
            <a:r>
              <a:rPr lang="en-US" sz="1600" dirty="0"/>
              <a:t>MAKE-</a:t>
            </a:r>
            <a:r>
              <a:rPr lang="en-US" sz="1600" dirty="0" err="1"/>
              <a:t>NODE</a:t>
            </a:r>
            <a:r>
              <a:rPr lang="en-US" sz="1600" dirty="0" err="1" smtClean="0"/>
              <a:t>(</a:t>
            </a:r>
            <a:r>
              <a:rPr lang="en-US" sz="1600" i="1" dirty="0" err="1" smtClean="0"/>
              <a:t>problem</a:t>
            </a:r>
            <a:r>
              <a:rPr lang="en-US" sz="1600" dirty="0" err="1" smtClean="0"/>
              <a:t>.INITIAL</a:t>
            </a:r>
            <a:r>
              <a:rPr lang="en-US" sz="1600" dirty="0"/>
              <a:t>-</a:t>
            </a:r>
            <a:r>
              <a:rPr lang="en-US" sz="1600" dirty="0" smtClean="0"/>
              <a:t>STATE)</a:t>
            </a:r>
            <a:endParaRPr lang="en-US" sz="1600" dirty="0"/>
          </a:p>
          <a:p>
            <a:pPr>
              <a:lnSpc>
                <a:spcPct val="90000"/>
              </a:lnSpc>
              <a:buFont typeface="Wingdings" charset="2"/>
              <a:buNone/>
            </a:pPr>
            <a:r>
              <a:rPr lang="en-US" sz="1600" dirty="0"/>
              <a:t>	</a:t>
            </a:r>
            <a:r>
              <a:rPr lang="en-US" sz="1600" b="1" dirty="0"/>
              <a:t>for </a:t>
            </a:r>
            <a:r>
              <a:rPr lang="en-US" sz="1600" b="1" dirty="0" err="1"/>
              <a:t>t</a:t>
            </a:r>
            <a:r>
              <a:rPr lang="en-US" sz="1600" b="1" dirty="0"/>
              <a:t> </a:t>
            </a:r>
            <a:r>
              <a:rPr lang="en-US" sz="1600" b="1" dirty="0" err="1">
                <a:sym typeface="Symbol" charset="2"/>
              </a:rPr>
              <a:t></a:t>
            </a:r>
            <a:r>
              <a:rPr lang="en-US" sz="1600" b="1" dirty="0">
                <a:sym typeface="Symbol" charset="2"/>
              </a:rPr>
              <a:t> </a:t>
            </a:r>
            <a:r>
              <a:rPr lang="en-US" sz="1600" b="1" dirty="0"/>
              <a:t>1 to ∞ do</a:t>
            </a:r>
          </a:p>
          <a:p>
            <a:pPr>
              <a:lnSpc>
                <a:spcPct val="90000"/>
              </a:lnSpc>
              <a:buFont typeface="Wingdings" charset="2"/>
              <a:buNone/>
            </a:pPr>
            <a:r>
              <a:rPr lang="en-US" sz="1600" b="1" dirty="0"/>
              <a:t>		</a:t>
            </a:r>
            <a:r>
              <a:rPr lang="en-US" sz="1600" i="1" dirty="0"/>
              <a:t>T </a:t>
            </a:r>
            <a:r>
              <a:rPr lang="en-US" sz="1600" i="1" dirty="0" err="1">
                <a:sym typeface="Symbol" charset="2"/>
              </a:rPr>
              <a:t></a:t>
            </a:r>
            <a:r>
              <a:rPr lang="en-US" sz="1600" i="1" dirty="0">
                <a:sym typeface="Symbol" charset="2"/>
              </a:rPr>
              <a:t> </a:t>
            </a:r>
            <a:r>
              <a:rPr lang="en-US" sz="1600" i="1" dirty="0" err="1" smtClean="0"/>
              <a:t>schedule</a:t>
            </a:r>
            <a:r>
              <a:rPr lang="en-US" sz="1600" dirty="0" err="1" smtClean="0"/>
              <a:t>(</a:t>
            </a:r>
            <a:r>
              <a:rPr lang="en-US" sz="1600" i="1" dirty="0" err="1" smtClean="0"/>
              <a:t>t</a:t>
            </a:r>
            <a:r>
              <a:rPr lang="en-US" sz="1600" dirty="0" smtClean="0"/>
              <a:t>)</a:t>
            </a:r>
          </a:p>
          <a:p>
            <a:pPr>
              <a:lnSpc>
                <a:spcPct val="90000"/>
              </a:lnSpc>
              <a:buFont typeface="Wingdings" charset="2"/>
              <a:buNone/>
            </a:pPr>
            <a:r>
              <a:rPr lang="en-US" sz="1600" dirty="0" smtClean="0"/>
              <a:t>		</a:t>
            </a:r>
            <a:r>
              <a:rPr lang="en-US" sz="1600" b="1" dirty="0" smtClean="0"/>
              <a:t>if</a:t>
            </a:r>
            <a:r>
              <a:rPr lang="en-US" sz="1600" dirty="0" smtClean="0"/>
              <a:t> </a:t>
            </a:r>
            <a:r>
              <a:rPr lang="en-US" sz="1600" i="1" dirty="0" smtClean="0"/>
              <a:t>T = 0</a:t>
            </a:r>
            <a:r>
              <a:rPr lang="en-US" sz="1600" dirty="0" smtClean="0"/>
              <a:t> </a:t>
            </a:r>
            <a:r>
              <a:rPr lang="en-US" sz="1600" b="1" dirty="0" smtClean="0"/>
              <a:t>then return</a:t>
            </a:r>
            <a:r>
              <a:rPr lang="en-US" sz="1600" dirty="0" smtClean="0"/>
              <a:t> </a:t>
            </a:r>
            <a:r>
              <a:rPr lang="en-US" sz="1600" i="1" dirty="0" smtClean="0"/>
              <a:t>current</a:t>
            </a:r>
          </a:p>
          <a:p>
            <a:pPr>
              <a:lnSpc>
                <a:spcPct val="90000"/>
              </a:lnSpc>
              <a:buFont typeface="Wingdings" charset="2"/>
              <a:buNone/>
            </a:pPr>
            <a:r>
              <a:rPr lang="en-US" sz="1600" b="1" dirty="0" smtClean="0"/>
              <a:t>		</a:t>
            </a:r>
            <a:r>
              <a:rPr lang="en-US" sz="1600" i="1" dirty="0" smtClean="0"/>
              <a:t>next</a:t>
            </a:r>
            <a:r>
              <a:rPr lang="en-US" sz="1600" dirty="0" smtClean="0"/>
              <a:t> </a:t>
            </a:r>
            <a:r>
              <a:rPr lang="en-US" sz="1600" dirty="0" err="1" smtClean="0">
                <a:sym typeface="Symbol" charset="2"/>
              </a:rPr>
              <a:t></a:t>
            </a:r>
            <a:r>
              <a:rPr lang="en-US" sz="1600" dirty="0" smtClean="0">
                <a:sym typeface="Symbol" charset="2"/>
              </a:rPr>
              <a:t> </a:t>
            </a:r>
            <a:r>
              <a:rPr lang="en-US" sz="1600" dirty="0" smtClean="0"/>
              <a:t>a randomly selected successor of </a:t>
            </a:r>
            <a:r>
              <a:rPr lang="en-US" sz="1600" i="1" dirty="0" smtClean="0"/>
              <a:t>current</a:t>
            </a:r>
          </a:p>
          <a:p>
            <a:pPr>
              <a:lnSpc>
                <a:spcPct val="90000"/>
              </a:lnSpc>
              <a:buFont typeface="Wingdings" charset="2"/>
              <a:buNone/>
            </a:pPr>
            <a:r>
              <a:rPr lang="en-US" sz="1600" i="1" dirty="0" smtClean="0"/>
              <a:t>		∆E</a:t>
            </a:r>
            <a:r>
              <a:rPr lang="en-US" sz="1600" dirty="0" smtClean="0"/>
              <a:t> </a:t>
            </a:r>
            <a:r>
              <a:rPr lang="en-US" sz="1600" dirty="0" err="1" smtClean="0">
                <a:sym typeface="Symbol" charset="2"/>
              </a:rPr>
              <a:t></a:t>
            </a:r>
            <a:r>
              <a:rPr lang="en-US" sz="1600" i="1" dirty="0" smtClean="0"/>
              <a:t> </a:t>
            </a:r>
            <a:r>
              <a:rPr lang="en-US" sz="1600" i="1" dirty="0" err="1" smtClean="0"/>
              <a:t>next</a:t>
            </a:r>
            <a:r>
              <a:rPr lang="en-US" sz="1600" dirty="0" err="1" smtClean="0"/>
              <a:t>.VALUE</a:t>
            </a:r>
            <a:r>
              <a:rPr lang="en-US" sz="1600" dirty="0" smtClean="0"/>
              <a:t> – </a:t>
            </a:r>
            <a:r>
              <a:rPr lang="en-US" sz="1600" i="1" dirty="0" err="1" smtClean="0"/>
              <a:t>current</a:t>
            </a:r>
            <a:r>
              <a:rPr lang="en-US" sz="1600" dirty="0" err="1" smtClean="0"/>
              <a:t>.VALUE</a:t>
            </a:r>
            <a:endParaRPr lang="en-US" sz="1600" b="1" dirty="0" smtClean="0"/>
          </a:p>
          <a:p>
            <a:pPr>
              <a:lnSpc>
                <a:spcPct val="90000"/>
              </a:lnSpc>
              <a:buFont typeface="Wingdings" charset="2"/>
              <a:buNone/>
            </a:pPr>
            <a:r>
              <a:rPr lang="en-US" sz="1600" dirty="0" smtClean="0"/>
              <a:t>	</a:t>
            </a:r>
            <a:r>
              <a:rPr lang="en-US" sz="1600" dirty="0"/>
              <a:t>	</a:t>
            </a:r>
            <a:r>
              <a:rPr lang="en-US" sz="1600" b="1" dirty="0"/>
              <a:t>if</a:t>
            </a:r>
            <a:r>
              <a:rPr lang="en-US" sz="1600" dirty="0"/>
              <a:t> </a:t>
            </a:r>
            <a:r>
              <a:rPr lang="en-US" sz="1600" i="1" dirty="0"/>
              <a:t>∆E &gt; </a:t>
            </a:r>
            <a:r>
              <a:rPr lang="en-US" sz="1600" dirty="0"/>
              <a:t>0 </a:t>
            </a:r>
            <a:r>
              <a:rPr lang="en-US" sz="1600" b="1" dirty="0"/>
              <a:t>then </a:t>
            </a:r>
            <a:r>
              <a:rPr lang="en-US" sz="1600" i="1" dirty="0"/>
              <a:t>current</a:t>
            </a:r>
            <a:r>
              <a:rPr lang="en-US" sz="1600" dirty="0"/>
              <a:t> </a:t>
            </a:r>
            <a:r>
              <a:rPr lang="en-US" sz="1600" dirty="0" err="1">
                <a:sym typeface="Symbol" charset="2"/>
              </a:rPr>
              <a:t></a:t>
            </a:r>
            <a:r>
              <a:rPr lang="en-US" sz="1600" dirty="0">
                <a:sym typeface="Symbol" charset="2"/>
              </a:rPr>
              <a:t> </a:t>
            </a:r>
            <a:r>
              <a:rPr lang="en-US" sz="1600" i="1" dirty="0"/>
              <a:t>next </a:t>
            </a:r>
            <a:endParaRPr lang="en-US" sz="1600" dirty="0"/>
          </a:p>
          <a:p>
            <a:pPr>
              <a:lnSpc>
                <a:spcPct val="90000"/>
              </a:lnSpc>
              <a:buFont typeface="Wingdings" charset="2"/>
              <a:buNone/>
            </a:pPr>
            <a:r>
              <a:rPr lang="en-US" sz="1600" dirty="0"/>
              <a:t>		</a:t>
            </a:r>
            <a:r>
              <a:rPr lang="en-US" sz="1600" b="1" dirty="0"/>
              <a:t>else</a:t>
            </a:r>
            <a:r>
              <a:rPr lang="en-US" sz="1600" dirty="0"/>
              <a:t> </a:t>
            </a:r>
            <a:r>
              <a:rPr lang="en-US" sz="1600" i="1" dirty="0"/>
              <a:t>current</a:t>
            </a:r>
            <a:r>
              <a:rPr lang="en-US" sz="1600" dirty="0"/>
              <a:t> </a:t>
            </a:r>
            <a:r>
              <a:rPr lang="en-US" sz="1600" dirty="0">
                <a:sym typeface="Symbol" charset="2"/>
              </a:rPr>
              <a:t> </a:t>
            </a:r>
            <a:r>
              <a:rPr lang="en-US" sz="1600" i="1" dirty="0"/>
              <a:t>next, </a:t>
            </a:r>
            <a:r>
              <a:rPr lang="en-US" sz="1600" dirty="0"/>
              <a:t>only with probability </a:t>
            </a:r>
            <a:r>
              <a:rPr lang="en-US" sz="1600" i="1" dirty="0" err="1" smtClean="0"/>
              <a:t>e</a:t>
            </a:r>
            <a:r>
              <a:rPr lang="en-US" sz="1600" i="1" baseline="30000" dirty="0" err="1" smtClean="0"/>
              <a:t>∆E</a:t>
            </a:r>
            <a:r>
              <a:rPr lang="en-US" sz="1600" i="1" baseline="30000" dirty="0" smtClean="0"/>
              <a:t>/T</a:t>
            </a:r>
            <a:endParaRPr lang="en-US" sz="2400" dirty="0"/>
          </a:p>
        </p:txBody>
      </p:sp>
      <p:sp>
        <p:nvSpPr>
          <p:cNvPr id="5" name="Slide Number Placeholder 5"/>
          <p:cNvSpPr>
            <a:spLocks noGrp="1"/>
          </p:cNvSpPr>
          <p:nvPr>
            <p:ph type="sldNum" sz="quarter" idx="12"/>
          </p:nvPr>
        </p:nvSpPr>
        <p:spPr/>
        <p:txBody>
          <a:bodyPr/>
          <a:lstStyle/>
          <a:p>
            <a:fld id="{54BB830B-5B97-2645-BD61-4574869B5DA9}" type="slidenum">
              <a:rPr lang="en-US"/>
              <a:pPr/>
              <a:t>37</a:t>
            </a:fld>
            <a:endParaRPr lang="en-US"/>
          </a:p>
        </p:txBody>
      </p:sp>
      <p:sp>
        <p:nvSpPr>
          <p:cNvPr id="412676" name="Text Box 4"/>
          <p:cNvSpPr txBox="1">
            <a:spLocks noChangeArrowheads="1"/>
          </p:cNvSpPr>
          <p:nvPr/>
        </p:nvSpPr>
        <p:spPr bwMode="auto">
          <a:xfrm>
            <a:off x="1642534" y="5555190"/>
            <a:ext cx="5130799" cy="830997"/>
          </a:xfrm>
          <a:prstGeom prst="rect">
            <a:avLst/>
          </a:prstGeom>
          <a:noFill/>
          <a:ln w="9525">
            <a:noFill/>
            <a:miter lim="800000"/>
            <a:headEnd/>
            <a:tailEnd/>
          </a:ln>
          <a:effectLst/>
        </p:spPr>
        <p:txBody>
          <a:bodyPr wrap="square">
            <a:prstTxWarp prst="textNoShape">
              <a:avLst/>
            </a:prstTxWarp>
            <a:spAutoFit/>
          </a:bodyPr>
          <a:lstStyle/>
          <a:p>
            <a:r>
              <a:rPr lang="en-US" sz="2400" b="1" dirty="0">
                <a:solidFill>
                  <a:schemeClr val="hlink"/>
                </a:solidFill>
              </a:rPr>
              <a:t>Variant of stochastic hill climbing where can also go downhill</a:t>
            </a:r>
          </a:p>
        </p:txBody>
      </p:sp>
    </p:spTree>
    <p:extLst>
      <p:ext uri="{BB962C8B-B14F-4D97-AF65-F5344CB8AC3E}">
        <p14:creationId xmlns:p14="http://schemas.microsoft.com/office/powerpoint/2010/main" val="2104911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267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6"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evolution.jpg"/>
          <p:cNvPicPr>
            <a:picLocks noChangeAspect="1"/>
          </p:cNvPicPr>
          <p:nvPr/>
        </p:nvPicPr>
        <p:blipFill>
          <a:blip r:embed="rId3"/>
          <a:srcRect/>
          <a:stretch>
            <a:fillRect/>
          </a:stretch>
        </p:blipFill>
        <p:spPr bwMode="auto">
          <a:xfrm>
            <a:off x="1600200" y="2171700"/>
            <a:ext cx="6248400" cy="4686300"/>
          </a:xfrm>
          <a:prstGeom prst="rect">
            <a:avLst/>
          </a:prstGeom>
          <a:noFill/>
          <a:ln w="9525">
            <a:noFill/>
            <a:miter lim="800000"/>
            <a:headEnd/>
            <a:tailEnd/>
          </a:ln>
        </p:spPr>
      </p:pic>
      <p:sp>
        <p:nvSpPr>
          <p:cNvPr id="15363" name="Rectangle 6"/>
          <p:cNvSpPr>
            <a:spLocks noGrp="1" noChangeArrowheads="1"/>
          </p:cNvSpPr>
          <p:nvPr>
            <p:ph type="sldNum" sz="quarter" idx="12"/>
          </p:nvPr>
        </p:nvSpPr>
        <p:spPr>
          <a:noFill/>
        </p:spPr>
        <p:txBody>
          <a:bodyPr/>
          <a:lstStyle/>
          <a:p>
            <a:fld id="{C5A174D3-EF70-A848-AA4E-83BE094EE118}" type="slidenum">
              <a:rPr lang="en-US"/>
              <a:pPr/>
              <a:t>38</a:t>
            </a:fld>
            <a:endParaRPr lang="en-US"/>
          </a:p>
        </p:txBody>
      </p:sp>
      <p:sp>
        <p:nvSpPr>
          <p:cNvPr id="15364" name="Rectangle 2"/>
          <p:cNvSpPr>
            <a:spLocks noGrp="1" noChangeArrowheads="1"/>
          </p:cNvSpPr>
          <p:nvPr>
            <p:ph type="ctrTitle"/>
          </p:nvPr>
        </p:nvSpPr>
        <p:spPr>
          <a:xfrm>
            <a:off x="685800" y="762000"/>
            <a:ext cx="7772400" cy="1143000"/>
          </a:xfrm>
        </p:spPr>
        <p:txBody>
          <a:bodyPr/>
          <a:lstStyle/>
          <a:p>
            <a:r>
              <a:rPr lang="en-US"/>
              <a:t>Genetic Algorithms</a:t>
            </a:r>
          </a:p>
        </p:txBody>
      </p:sp>
    </p:spTree>
    <p:extLst>
      <p:ext uri="{BB962C8B-B14F-4D97-AF65-F5344CB8AC3E}">
        <p14:creationId xmlns:p14="http://schemas.microsoft.com/office/powerpoint/2010/main" val="188304620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bwMode="auto">
          <a:xfrm>
            <a:off x="5257800" y="3276600"/>
            <a:ext cx="3429000" cy="838200"/>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a:prstTxWarp prst="textNoShape">
              <a:avLst/>
            </a:prstTxWarp>
          </a:bodyPr>
          <a:lstStyle/>
          <a:p>
            <a:endParaRPr lang="en-US" sz="2400">
              <a:solidFill>
                <a:srgbClr val="000000"/>
              </a:solidFill>
              <a:latin typeface="Times New Roman" charset="0"/>
              <a:ea typeface="Arial" charset="0"/>
              <a:cs typeface="Arial" charset="0"/>
            </a:endParaRPr>
          </a:p>
        </p:txBody>
      </p:sp>
      <p:sp>
        <p:nvSpPr>
          <p:cNvPr id="19459" name="Footer Placeholder 4"/>
          <p:cNvSpPr>
            <a:spLocks noGrp="1"/>
          </p:cNvSpPr>
          <p:nvPr>
            <p:ph type="ftr" sz="quarter" idx="11"/>
          </p:nvPr>
        </p:nvSpPr>
        <p:spPr>
          <a:noFill/>
        </p:spPr>
        <p:txBody>
          <a:bodyPr/>
          <a:lstStyle/>
          <a:p>
            <a:r>
              <a:rPr lang="en-US">
                <a:solidFill>
                  <a:srgbClr val="5E574E"/>
                </a:solidFill>
              </a:rPr>
              <a:t>CS 561</a:t>
            </a:r>
          </a:p>
        </p:txBody>
      </p:sp>
      <p:sp>
        <p:nvSpPr>
          <p:cNvPr id="19460" name="Slide Number Placeholder 5"/>
          <p:cNvSpPr>
            <a:spLocks noGrp="1"/>
          </p:cNvSpPr>
          <p:nvPr>
            <p:ph type="sldNum" sz="quarter" idx="12"/>
          </p:nvPr>
        </p:nvSpPr>
        <p:spPr>
          <a:noFill/>
        </p:spPr>
        <p:txBody>
          <a:bodyPr/>
          <a:lstStyle/>
          <a:p>
            <a:fld id="{2CA071DE-01CE-6146-BBEC-65677DD97964}" type="slidenum">
              <a:rPr lang="en-US">
                <a:solidFill>
                  <a:srgbClr val="5E574E"/>
                </a:solidFill>
              </a:rPr>
              <a:pPr/>
              <a:t>39</a:t>
            </a:fld>
            <a:endParaRPr lang="en-US">
              <a:solidFill>
                <a:srgbClr val="5E574E"/>
              </a:solidFill>
            </a:endParaRPr>
          </a:p>
        </p:txBody>
      </p:sp>
      <p:sp>
        <p:nvSpPr>
          <p:cNvPr id="19461" name="Rectangle 2"/>
          <p:cNvSpPr>
            <a:spLocks noGrp="1" noChangeArrowheads="1"/>
          </p:cNvSpPr>
          <p:nvPr>
            <p:ph type="title"/>
          </p:nvPr>
        </p:nvSpPr>
        <p:spPr>
          <a:xfrm>
            <a:off x="133684" y="-315176"/>
            <a:ext cx="8903367" cy="1371600"/>
          </a:xfrm>
        </p:spPr>
        <p:txBody>
          <a:bodyPr/>
          <a:lstStyle/>
          <a:p>
            <a:r>
              <a:rPr lang="en-US" dirty="0"/>
              <a:t>Example: Traveling Sales </a:t>
            </a:r>
            <a:r>
              <a:rPr lang="en-US" dirty="0" smtClean="0"/>
              <a:t>Person</a:t>
            </a:r>
            <a:endParaRPr lang="en-US" dirty="0"/>
          </a:p>
        </p:txBody>
      </p:sp>
      <p:sp>
        <p:nvSpPr>
          <p:cNvPr id="19462" name="Rectangle 3"/>
          <p:cNvSpPr>
            <a:spLocks noGrp="1" noChangeArrowheads="1"/>
          </p:cNvSpPr>
          <p:nvPr>
            <p:ph type="body" idx="1"/>
          </p:nvPr>
        </p:nvSpPr>
        <p:spPr>
          <a:xfrm>
            <a:off x="457200" y="935789"/>
            <a:ext cx="8178800" cy="5236411"/>
          </a:xfrm>
        </p:spPr>
        <p:txBody>
          <a:bodyPr/>
          <a:lstStyle/>
          <a:p>
            <a:r>
              <a:rPr lang="en-US" dirty="0"/>
              <a:t>Classic Example: You have N cities, find the shortest route such that your salesperson will visit each city once and return.</a:t>
            </a:r>
          </a:p>
          <a:p>
            <a:r>
              <a:rPr lang="en-US" dirty="0"/>
              <a:t>This problem is known to be </a:t>
            </a:r>
            <a:r>
              <a:rPr lang="en-US" dirty="0">
                <a:solidFill>
                  <a:srgbClr val="D52300"/>
                </a:solidFill>
              </a:rPr>
              <a:t>NP-Hard</a:t>
            </a:r>
          </a:p>
          <a:p>
            <a:pPr lvl="1"/>
            <a:r>
              <a:rPr lang="en-US" sz="1800" dirty="0"/>
              <a:t>As a new city is added to the problem, computation time in the classic solution increases exponentially </a:t>
            </a:r>
            <a:r>
              <a:rPr lang="en-US" sz="1800" i="1" dirty="0"/>
              <a:t>O(2</a:t>
            </a:r>
            <a:r>
              <a:rPr lang="en-US" sz="1800" i="1" baseline="30000" dirty="0"/>
              <a:t>n</a:t>
            </a:r>
            <a:r>
              <a:rPr lang="en-US" sz="1800" i="1" dirty="0"/>
              <a:t>) … (as far as we know)</a:t>
            </a:r>
            <a:endParaRPr lang="en-US" sz="1800" dirty="0"/>
          </a:p>
        </p:txBody>
      </p:sp>
      <p:sp>
        <p:nvSpPr>
          <p:cNvPr id="7" name="Oval 6"/>
          <p:cNvSpPr/>
          <p:nvPr/>
        </p:nvSpPr>
        <p:spPr bwMode="auto">
          <a:xfrm>
            <a:off x="3276600" y="4038600"/>
            <a:ext cx="152400" cy="1524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endParaRPr lang="en-US" sz="2400">
              <a:solidFill>
                <a:srgbClr val="000000"/>
              </a:solidFill>
              <a:latin typeface="Times New Roman" charset="0"/>
              <a:ea typeface="Arial" charset="0"/>
              <a:cs typeface="Arial" charset="0"/>
            </a:endParaRPr>
          </a:p>
        </p:txBody>
      </p:sp>
      <p:sp>
        <p:nvSpPr>
          <p:cNvPr id="8" name="Oval 7"/>
          <p:cNvSpPr/>
          <p:nvPr/>
        </p:nvSpPr>
        <p:spPr bwMode="auto">
          <a:xfrm>
            <a:off x="3352800" y="5638800"/>
            <a:ext cx="152400" cy="1524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endParaRPr lang="en-US" sz="2400">
              <a:solidFill>
                <a:srgbClr val="000000"/>
              </a:solidFill>
              <a:latin typeface="Times New Roman" charset="0"/>
              <a:ea typeface="Arial" charset="0"/>
              <a:cs typeface="Arial" charset="0"/>
            </a:endParaRPr>
          </a:p>
        </p:txBody>
      </p:sp>
      <p:sp>
        <p:nvSpPr>
          <p:cNvPr id="9" name="Oval 8"/>
          <p:cNvSpPr/>
          <p:nvPr/>
        </p:nvSpPr>
        <p:spPr bwMode="auto">
          <a:xfrm>
            <a:off x="5638800" y="4495800"/>
            <a:ext cx="152400" cy="1524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endParaRPr lang="en-US" sz="2400">
              <a:solidFill>
                <a:srgbClr val="000000"/>
              </a:solidFill>
              <a:latin typeface="Times New Roman" charset="0"/>
              <a:ea typeface="Arial" charset="0"/>
              <a:cs typeface="Arial" charset="0"/>
            </a:endParaRPr>
          </a:p>
        </p:txBody>
      </p:sp>
      <p:sp>
        <p:nvSpPr>
          <p:cNvPr id="10" name="Oval 9"/>
          <p:cNvSpPr/>
          <p:nvPr/>
        </p:nvSpPr>
        <p:spPr bwMode="auto">
          <a:xfrm>
            <a:off x="4572000" y="3886200"/>
            <a:ext cx="152400" cy="1524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endParaRPr lang="en-US" sz="2400">
              <a:solidFill>
                <a:srgbClr val="000000"/>
              </a:solidFill>
              <a:latin typeface="Times New Roman" charset="0"/>
              <a:ea typeface="Arial" charset="0"/>
              <a:cs typeface="Arial" charset="0"/>
            </a:endParaRPr>
          </a:p>
        </p:txBody>
      </p:sp>
      <p:sp>
        <p:nvSpPr>
          <p:cNvPr id="11" name="Oval 10"/>
          <p:cNvSpPr/>
          <p:nvPr/>
        </p:nvSpPr>
        <p:spPr bwMode="auto">
          <a:xfrm>
            <a:off x="4724400" y="6096000"/>
            <a:ext cx="152400" cy="1524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endParaRPr lang="en-US" sz="2400">
              <a:solidFill>
                <a:srgbClr val="000000"/>
              </a:solidFill>
              <a:latin typeface="Times New Roman" charset="0"/>
              <a:ea typeface="Arial" charset="0"/>
              <a:cs typeface="Arial" charset="0"/>
            </a:endParaRPr>
          </a:p>
        </p:txBody>
      </p:sp>
      <p:cxnSp>
        <p:nvCxnSpPr>
          <p:cNvPr id="19478" name="Straight Arrow Connector 12"/>
          <p:cNvCxnSpPr>
            <a:cxnSpLocks noChangeShapeType="1"/>
          </p:cNvCxnSpPr>
          <p:nvPr/>
        </p:nvCxnSpPr>
        <p:spPr bwMode="auto">
          <a:xfrm rot="16200000" flipH="1">
            <a:off x="4930775" y="3787775"/>
            <a:ext cx="479425" cy="936625"/>
          </a:xfrm>
          <a:prstGeom prst="straightConnector1">
            <a:avLst/>
          </a:prstGeom>
          <a:noFill/>
          <a:ln w="9525">
            <a:solidFill>
              <a:schemeClr val="tx1"/>
            </a:solidFill>
            <a:round/>
            <a:headEnd/>
            <a:tailEnd type="arrow" w="med" len="med"/>
          </a:ln>
        </p:spPr>
      </p:cxnSp>
      <p:cxnSp>
        <p:nvCxnSpPr>
          <p:cNvPr id="19479" name="Straight Arrow Connector 16"/>
          <p:cNvCxnSpPr>
            <a:cxnSpLocks noChangeShapeType="1"/>
          </p:cNvCxnSpPr>
          <p:nvPr/>
        </p:nvCxnSpPr>
        <p:spPr bwMode="auto">
          <a:xfrm rot="5400000">
            <a:off x="4511675" y="4968875"/>
            <a:ext cx="1492250" cy="806450"/>
          </a:xfrm>
          <a:prstGeom prst="straightConnector1">
            <a:avLst/>
          </a:prstGeom>
          <a:noFill/>
          <a:ln w="9525">
            <a:solidFill>
              <a:schemeClr val="tx1"/>
            </a:solidFill>
            <a:round/>
            <a:headEnd/>
            <a:tailEnd type="arrow" w="med" len="med"/>
          </a:ln>
        </p:spPr>
      </p:cxnSp>
      <p:cxnSp>
        <p:nvCxnSpPr>
          <p:cNvPr id="19480" name="Straight Arrow Connector 19"/>
          <p:cNvCxnSpPr>
            <a:cxnSpLocks noChangeShapeType="1"/>
          </p:cNvCxnSpPr>
          <p:nvPr/>
        </p:nvCxnSpPr>
        <p:spPr bwMode="auto">
          <a:xfrm rot="10800000">
            <a:off x="3505200" y="5715000"/>
            <a:ext cx="1219200" cy="457200"/>
          </a:xfrm>
          <a:prstGeom prst="straightConnector1">
            <a:avLst/>
          </a:prstGeom>
          <a:noFill/>
          <a:ln w="9525">
            <a:solidFill>
              <a:schemeClr val="tx1"/>
            </a:solidFill>
            <a:round/>
            <a:headEnd/>
            <a:tailEnd type="arrow" w="med" len="med"/>
          </a:ln>
        </p:spPr>
      </p:cxnSp>
      <p:cxnSp>
        <p:nvCxnSpPr>
          <p:cNvPr id="19481" name="Straight Arrow Connector 21"/>
          <p:cNvCxnSpPr>
            <a:cxnSpLocks noChangeShapeType="1"/>
          </p:cNvCxnSpPr>
          <p:nvPr/>
        </p:nvCxnSpPr>
        <p:spPr bwMode="auto">
          <a:xfrm rot="16200000" flipV="1">
            <a:off x="2667000" y="4876800"/>
            <a:ext cx="1447800" cy="76200"/>
          </a:xfrm>
          <a:prstGeom prst="straightConnector1">
            <a:avLst/>
          </a:prstGeom>
          <a:noFill/>
          <a:ln w="9525">
            <a:solidFill>
              <a:schemeClr val="tx1"/>
            </a:solidFill>
            <a:round/>
            <a:headEnd/>
            <a:tailEnd type="arrow" w="med" len="med"/>
          </a:ln>
        </p:spPr>
      </p:cxnSp>
      <p:cxnSp>
        <p:nvCxnSpPr>
          <p:cNvPr id="19482" name="Straight Arrow Connector 23"/>
          <p:cNvCxnSpPr>
            <a:cxnSpLocks noChangeShapeType="1"/>
          </p:cNvCxnSpPr>
          <p:nvPr/>
        </p:nvCxnSpPr>
        <p:spPr bwMode="auto">
          <a:xfrm flipV="1">
            <a:off x="3429000" y="3962400"/>
            <a:ext cx="1143000" cy="152400"/>
          </a:xfrm>
          <a:prstGeom prst="straightConnector1">
            <a:avLst/>
          </a:prstGeom>
          <a:noFill/>
          <a:ln w="9525">
            <a:solidFill>
              <a:schemeClr val="tx1"/>
            </a:solidFill>
            <a:round/>
            <a:headEnd/>
            <a:tailEnd type="arrow" w="med" len="med"/>
          </a:ln>
        </p:spPr>
      </p:cxnSp>
      <p:pic>
        <p:nvPicPr>
          <p:cNvPr id="19483" name="Picture 28" descr="22855394.jpg"/>
          <p:cNvPicPr>
            <a:picLocks noChangeAspect="1"/>
          </p:cNvPicPr>
          <p:nvPr/>
        </p:nvPicPr>
        <p:blipFill>
          <a:blip r:embed="rId2"/>
          <a:srcRect/>
          <a:stretch>
            <a:fillRect/>
          </a:stretch>
        </p:blipFill>
        <p:spPr bwMode="auto">
          <a:xfrm>
            <a:off x="304800" y="4038600"/>
            <a:ext cx="1600200" cy="2395538"/>
          </a:xfrm>
          <a:prstGeom prst="rect">
            <a:avLst/>
          </a:prstGeom>
          <a:noFill/>
          <a:ln w="9525">
            <a:noFill/>
            <a:miter lim="800000"/>
            <a:headEnd/>
            <a:tailEnd/>
          </a:ln>
        </p:spPr>
      </p:pic>
      <p:sp>
        <p:nvSpPr>
          <p:cNvPr id="19484" name="TextBox 31"/>
          <p:cNvSpPr txBox="1">
            <a:spLocks noChangeArrowheads="1"/>
          </p:cNvSpPr>
          <p:nvPr/>
        </p:nvSpPr>
        <p:spPr bwMode="auto">
          <a:xfrm>
            <a:off x="4114800" y="3429000"/>
            <a:ext cx="969963" cy="461963"/>
          </a:xfrm>
          <a:prstGeom prst="rect">
            <a:avLst/>
          </a:prstGeom>
          <a:noFill/>
          <a:ln w="9525">
            <a:noFill/>
            <a:miter lim="800000"/>
            <a:headEnd/>
            <a:tailEnd/>
          </a:ln>
        </p:spPr>
        <p:txBody>
          <a:bodyPr wrap="none">
            <a:prstTxWarp prst="textNoShape">
              <a:avLst/>
            </a:prstTxWarp>
            <a:spAutoFit/>
          </a:bodyPr>
          <a:lstStyle/>
          <a:p>
            <a:r>
              <a:rPr lang="en-US" sz="2400" dirty="0">
                <a:solidFill>
                  <a:srgbClr val="000000"/>
                </a:solidFill>
                <a:latin typeface="Times New Roman" charset="0"/>
                <a:ea typeface="Arial" charset="0"/>
                <a:cs typeface="Arial" charset="0"/>
              </a:rPr>
              <a:t>Dallas</a:t>
            </a:r>
          </a:p>
        </p:txBody>
      </p:sp>
      <p:sp>
        <p:nvSpPr>
          <p:cNvPr id="19485" name="TextBox 32"/>
          <p:cNvSpPr txBox="1">
            <a:spLocks noChangeArrowheads="1"/>
          </p:cNvSpPr>
          <p:nvPr/>
        </p:nvSpPr>
        <p:spPr bwMode="auto">
          <a:xfrm>
            <a:off x="5791200" y="4343400"/>
            <a:ext cx="1228725" cy="461963"/>
          </a:xfrm>
          <a:prstGeom prst="rect">
            <a:avLst/>
          </a:prstGeom>
          <a:noFill/>
          <a:ln w="9525">
            <a:noFill/>
            <a:miter lim="800000"/>
            <a:headEnd/>
            <a:tailEnd/>
          </a:ln>
        </p:spPr>
        <p:txBody>
          <a:bodyPr wrap="none">
            <a:prstTxWarp prst="textNoShape">
              <a:avLst/>
            </a:prstTxWarp>
            <a:spAutoFit/>
          </a:bodyPr>
          <a:lstStyle/>
          <a:p>
            <a:r>
              <a:rPr lang="en-US" sz="2400">
                <a:solidFill>
                  <a:srgbClr val="000000"/>
                </a:solidFill>
                <a:latin typeface="Times New Roman" charset="0"/>
                <a:ea typeface="Arial" charset="0"/>
                <a:cs typeface="Arial" charset="0"/>
              </a:rPr>
              <a:t>Houston</a:t>
            </a:r>
          </a:p>
        </p:txBody>
      </p:sp>
      <p:sp>
        <p:nvSpPr>
          <p:cNvPr id="19486" name="TextBox 33"/>
          <p:cNvSpPr txBox="1">
            <a:spLocks noChangeArrowheads="1"/>
          </p:cNvSpPr>
          <p:nvPr/>
        </p:nvSpPr>
        <p:spPr bwMode="auto">
          <a:xfrm>
            <a:off x="4953000" y="6019800"/>
            <a:ext cx="1714500" cy="461963"/>
          </a:xfrm>
          <a:prstGeom prst="rect">
            <a:avLst/>
          </a:prstGeom>
          <a:noFill/>
          <a:ln w="9525">
            <a:noFill/>
            <a:miter lim="800000"/>
            <a:headEnd/>
            <a:tailEnd/>
          </a:ln>
        </p:spPr>
        <p:txBody>
          <a:bodyPr wrap="none">
            <a:prstTxWarp prst="textNoShape">
              <a:avLst/>
            </a:prstTxWarp>
            <a:spAutoFit/>
          </a:bodyPr>
          <a:lstStyle/>
          <a:p>
            <a:r>
              <a:rPr lang="en-US" sz="2400">
                <a:solidFill>
                  <a:srgbClr val="000000"/>
                </a:solidFill>
                <a:latin typeface="Times New Roman" charset="0"/>
                <a:ea typeface="Arial" charset="0"/>
                <a:cs typeface="Arial" charset="0"/>
              </a:rPr>
              <a:t>San Antonio</a:t>
            </a:r>
          </a:p>
        </p:txBody>
      </p:sp>
      <p:sp>
        <p:nvSpPr>
          <p:cNvPr id="19487" name="TextBox 34"/>
          <p:cNvSpPr txBox="1">
            <a:spLocks noChangeArrowheads="1"/>
          </p:cNvSpPr>
          <p:nvPr/>
        </p:nvSpPr>
        <p:spPr bwMode="auto">
          <a:xfrm>
            <a:off x="2209800" y="3881438"/>
            <a:ext cx="1004888" cy="461962"/>
          </a:xfrm>
          <a:prstGeom prst="rect">
            <a:avLst/>
          </a:prstGeom>
          <a:noFill/>
          <a:ln w="9525">
            <a:noFill/>
            <a:miter lim="800000"/>
            <a:headEnd/>
            <a:tailEnd/>
          </a:ln>
        </p:spPr>
        <p:txBody>
          <a:bodyPr>
            <a:prstTxWarp prst="textNoShape">
              <a:avLst/>
            </a:prstTxWarp>
            <a:spAutoFit/>
          </a:bodyPr>
          <a:lstStyle/>
          <a:p>
            <a:r>
              <a:rPr lang="en-US" sz="2400">
                <a:solidFill>
                  <a:srgbClr val="000000"/>
                </a:solidFill>
                <a:latin typeface="Times New Roman" charset="0"/>
                <a:ea typeface="Arial" charset="0"/>
                <a:cs typeface="Arial" charset="0"/>
              </a:rPr>
              <a:t>Austin</a:t>
            </a:r>
          </a:p>
        </p:txBody>
      </p:sp>
      <p:sp>
        <p:nvSpPr>
          <p:cNvPr id="19488" name="TextBox 35"/>
          <p:cNvSpPr txBox="1">
            <a:spLocks noChangeArrowheads="1"/>
          </p:cNvSpPr>
          <p:nvPr/>
        </p:nvSpPr>
        <p:spPr bwMode="auto">
          <a:xfrm>
            <a:off x="2286000" y="5943600"/>
            <a:ext cx="1577975" cy="461963"/>
          </a:xfrm>
          <a:prstGeom prst="rect">
            <a:avLst/>
          </a:prstGeom>
          <a:noFill/>
          <a:ln w="9525">
            <a:noFill/>
            <a:miter lim="800000"/>
            <a:headEnd/>
            <a:tailEnd/>
          </a:ln>
        </p:spPr>
        <p:txBody>
          <a:bodyPr wrap="none">
            <a:prstTxWarp prst="textNoShape">
              <a:avLst/>
            </a:prstTxWarp>
            <a:spAutoFit/>
          </a:bodyPr>
          <a:lstStyle/>
          <a:p>
            <a:r>
              <a:rPr lang="en-US" sz="2400">
                <a:solidFill>
                  <a:srgbClr val="000000"/>
                </a:solidFill>
                <a:latin typeface="Times New Roman" charset="0"/>
                <a:ea typeface="Arial" charset="0"/>
                <a:cs typeface="Arial" charset="0"/>
              </a:rPr>
              <a:t>Mos Eisley</a:t>
            </a:r>
          </a:p>
        </p:txBody>
      </p:sp>
      <p:sp>
        <p:nvSpPr>
          <p:cNvPr id="19489" name="TextBox 22"/>
          <p:cNvSpPr txBox="1">
            <a:spLocks noChangeArrowheads="1"/>
          </p:cNvSpPr>
          <p:nvPr/>
        </p:nvSpPr>
        <p:spPr bwMode="auto">
          <a:xfrm>
            <a:off x="5497513" y="3486150"/>
            <a:ext cx="2884487" cy="400050"/>
          </a:xfrm>
          <a:prstGeom prst="rect">
            <a:avLst/>
          </a:prstGeom>
          <a:noFill/>
          <a:ln w="9525">
            <a:noFill/>
            <a:miter lim="800000"/>
            <a:headEnd/>
            <a:tailEnd/>
          </a:ln>
        </p:spPr>
        <p:txBody>
          <a:bodyPr wrap="none">
            <a:prstTxWarp prst="textNoShape">
              <a:avLst/>
            </a:prstTxWarp>
            <a:spAutoFit/>
          </a:bodyPr>
          <a:lstStyle/>
          <a:p>
            <a:r>
              <a:rPr lang="en-US" sz="2000">
                <a:solidFill>
                  <a:srgbClr val="000000"/>
                </a:solidFill>
                <a:latin typeface="Times New Roman" charset="0"/>
                <a:ea typeface="Arial" charset="0"/>
                <a:cs typeface="Arial" charset="0"/>
              </a:rPr>
              <a:t>Is this the shortest path???</a:t>
            </a:r>
          </a:p>
        </p:txBody>
      </p:sp>
      <p:pic>
        <p:nvPicPr>
          <p:cNvPr id="19490" name="Picture 24" descr="Zurick-web-turned-around.jpg"/>
          <p:cNvPicPr>
            <a:picLocks noChangeAspect="1"/>
          </p:cNvPicPr>
          <p:nvPr/>
        </p:nvPicPr>
        <p:blipFill>
          <a:blip r:embed="rId3"/>
          <a:srcRect/>
          <a:stretch>
            <a:fillRect/>
          </a:stretch>
        </p:blipFill>
        <p:spPr bwMode="auto">
          <a:xfrm>
            <a:off x="7315200" y="4267200"/>
            <a:ext cx="1066800" cy="1612900"/>
          </a:xfrm>
          <a:prstGeom prst="rect">
            <a:avLst/>
          </a:prstGeom>
          <a:noFill/>
          <a:ln w="9525">
            <a:noFill/>
            <a:miter lim="800000"/>
            <a:headEnd/>
            <a:tailEnd/>
          </a:ln>
        </p:spPr>
      </p:pic>
      <p:sp>
        <p:nvSpPr>
          <p:cNvPr id="27" name="Isosceles Triangle 26"/>
          <p:cNvSpPr/>
          <p:nvPr/>
        </p:nvSpPr>
        <p:spPr bwMode="auto">
          <a:xfrm rot="10452904">
            <a:off x="7558088" y="3997325"/>
            <a:ext cx="336550" cy="609600"/>
          </a:xfrm>
          <a:prstGeom prst="triangle">
            <a:avLst/>
          </a:prstGeom>
          <a:solidFill>
            <a:schemeClr val="accent1">
              <a:lumMod val="75000"/>
            </a:schemeClr>
          </a:solidFill>
          <a:ln w="9525" cap="flat" cmpd="sng" algn="ctr">
            <a:noFill/>
            <a:prstDash val="solid"/>
            <a:round/>
            <a:headEnd type="none" w="med" len="med"/>
            <a:tailEnd type="none" w="med" len="med"/>
          </a:ln>
          <a:effectLst/>
        </p:spPr>
        <p:txBody>
          <a:bodyPr>
            <a:prstTxWarp prst="textNoShape">
              <a:avLst/>
            </a:prstTxWarp>
          </a:bodyPr>
          <a:lstStyle/>
          <a:p>
            <a:endParaRPr lang="en-US" sz="2400">
              <a:solidFill>
                <a:srgbClr val="000000"/>
              </a:solidFill>
              <a:latin typeface="Times New Roman" charset="0"/>
              <a:ea typeface="Arial" charset="0"/>
              <a:cs typeface="Arial" charset="0"/>
            </a:endParaRPr>
          </a:p>
        </p:txBody>
      </p:sp>
      <p:sp>
        <p:nvSpPr>
          <p:cNvPr id="19492" name="TextBox 27"/>
          <p:cNvSpPr txBox="1">
            <a:spLocks noChangeArrowheads="1"/>
          </p:cNvSpPr>
          <p:nvPr/>
        </p:nvSpPr>
        <p:spPr bwMode="auto">
          <a:xfrm>
            <a:off x="7010400" y="5943600"/>
            <a:ext cx="1676400" cy="276225"/>
          </a:xfrm>
          <a:prstGeom prst="rect">
            <a:avLst/>
          </a:prstGeom>
          <a:noFill/>
          <a:ln w="9525">
            <a:noFill/>
            <a:miter lim="800000"/>
            <a:headEnd/>
            <a:tailEnd/>
          </a:ln>
        </p:spPr>
        <p:txBody>
          <a:bodyPr>
            <a:prstTxWarp prst="textNoShape">
              <a:avLst/>
            </a:prstTxWarp>
            <a:spAutoFit/>
          </a:bodyPr>
          <a:lstStyle/>
          <a:p>
            <a:pPr algn="ctr"/>
            <a:r>
              <a:rPr lang="en-US" sz="1200">
                <a:solidFill>
                  <a:srgbClr val="000000"/>
                </a:solidFill>
                <a:latin typeface="Times New Roman" charset="0"/>
                <a:ea typeface="Arial" charset="0"/>
                <a:cs typeface="Arial" charset="0"/>
              </a:rPr>
              <a:t>A  Texas Sales Person</a:t>
            </a:r>
          </a:p>
        </p:txBody>
      </p:sp>
    </p:spTree>
    <p:extLst>
      <p:ext uri="{BB962C8B-B14F-4D97-AF65-F5344CB8AC3E}">
        <p14:creationId xmlns:p14="http://schemas.microsoft.com/office/powerpoint/2010/main" val="32890716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619830"/>
          </a:xfrm>
        </p:spPr>
        <p:txBody>
          <a:bodyPr>
            <a:normAutofit fontScale="90000"/>
          </a:bodyPr>
          <a:lstStyle/>
          <a:p>
            <a:r>
              <a:rPr lang="en-US" dirty="0" smtClean="0"/>
              <a:t>Map with SLD costs</a:t>
            </a:r>
            <a:endParaRPr lang="en-US" dirty="0"/>
          </a:p>
        </p:txBody>
      </p:sp>
      <p:sp>
        <p:nvSpPr>
          <p:cNvPr id="4" name="Slide Number Placeholder 3"/>
          <p:cNvSpPr>
            <a:spLocks noGrp="1"/>
          </p:cNvSpPr>
          <p:nvPr>
            <p:ph type="sldNum" sz="quarter" idx="12"/>
          </p:nvPr>
        </p:nvSpPr>
        <p:spPr/>
        <p:txBody>
          <a:bodyPr/>
          <a:lstStyle/>
          <a:p>
            <a:fld id="{2D3A695E-CF49-844C-908C-762332DE5207}" type="slidenum">
              <a:rPr lang="en-US" smtClean="0"/>
              <a:pPr/>
              <a:t>4</a:t>
            </a:fld>
            <a:endParaRPr lang="en-US"/>
          </a:p>
        </p:txBody>
      </p:sp>
      <p:graphicFrame>
        <p:nvGraphicFramePr>
          <p:cNvPr id="5" name="Object 2"/>
          <p:cNvGraphicFramePr>
            <a:graphicFrameLocks noChangeAspect="1"/>
          </p:cNvGraphicFramePr>
          <p:nvPr>
            <p:extLst>
              <p:ext uri="{D42A27DB-BD31-4B8C-83A1-F6EECF244321}">
                <p14:modId xmlns:p14="http://schemas.microsoft.com/office/powerpoint/2010/main" val="327691191"/>
              </p:ext>
            </p:extLst>
          </p:nvPr>
        </p:nvGraphicFramePr>
        <p:xfrm>
          <a:off x="91652" y="1660520"/>
          <a:ext cx="8973785" cy="4435480"/>
        </p:xfrm>
        <a:graphic>
          <a:graphicData uri="http://schemas.openxmlformats.org/presentationml/2006/ole">
            <mc:AlternateContent xmlns:mc="http://schemas.openxmlformats.org/markup-compatibility/2006">
              <mc:Choice xmlns:v="urn:schemas-microsoft-com:vml" Requires="v">
                <p:oleObj spid="_x0000_s15393" name="Image" r:id="rId3" imgW="13266502" imgH="6557007" progId="">
                  <p:embed/>
                </p:oleObj>
              </mc:Choice>
              <mc:Fallback>
                <p:oleObj name="Image" r:id="rId3" imgW="13266502" imgH="655700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52" y="1660520"/>
                        <a:ext cx="8973785" cy="4435480"/>
                      </a:xfrm>
                      <a:prstGeom prst="rect">
                        <a:avLst/>
                      </a:prstGeom>
                      <a:noFill/>
                      <a:ln>
                        <a:noFill/>
                      </a:ln>
                      <a:effectLst/>
                      <a:extLst/>
                    </p:spPr>
                  </p:pic>
                </p:oleObj>
              </mc:Fallback>
            </mc:AlternateContent>
          </a:graphicData>
        </a:graphic>
      </p:graphicFrame>
      <p:sp>
        <p:nvSpPr>
          <p:cNvPr id="6" name="Oval 5"/>
          <p:cNvSpPr/>
          <p:nvPr/>
        </p:nvSpPr>
        <p:spPr>
          <a:xfrm>
            <a:off x="4277103" y="476241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869144" y="3164392"/>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9928" y="1734596"/>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6659746" y="4394866"/>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03416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4"/>
          <p:cNvSpPr>
            <a:spLocks noGrp="1"/>
          </p:cNvSpPr>
          <p:nvPr>
            <p:ph type="sldNum" sz="quarter" idx="12"/>
          </p:nvPr>
        </p:nvSpPr>
        <p:spPr>
          <a:noFill/>
        </p:spPr>
        <p:txBody>
          <a:bodyPr/>
          <a:lstStyle/>
          <a:p>
            <a:fld id="{63923DD6-7747-6B44-951B-13FE60A5360D}" type="slidenum">
              <a:rPr lang="en-US">
                <a:solidFill>
                  <a:srgbClr val="5E574E"/>
                </a:solidFill>
              </a:rPr>
              <a:pPr/>
              <a:t>40</a:t>
            </a:fld>
            <a:endParaRPr lang="en-US">
              <a:solidFill>
                <a:srgbClr val="5E574E"/>
              </a:solidFill>
            </a:endParaRPr>
          </a:p>
        </p:txBody>
      </p:sp>
      <p:sp>
        <p:nvSpPr>
          <p:cNvPr id="23556" name="Rectangle 2"/>
          <p:cNvSpPr>
            <a:spLocks noGrp="1" noChangeArrowheads="1"/>
          </p:cNvSpPr>
          <p:nvPr>
            <p:ph type="title"/>
          </p:nvPr>
        </p:nvSpPr>
        <p:spPr/>
        <p:txBody>
          <a:bodyPr/>
          <a:lstStyle/>
          <a:p>
            <a:r>
              <a:rPr lang="en-GB"/>
              <a:t>Represent problem like a DNA sequence</a:t>
            </a:r>
            <a:endParaRPr lang="en-US">
              <a:solidFill>
                <a:schemeClr val="tx1"/>
              </a:solidFill>
            </a:endParaRPr>
          </a:p>
        </p:txBody>
      </p:sp>
      <p:sp>
        <p:nvSpPr>
          <p:cNvPr id="23557" name="Rectangle 3"/>
          <p:cNvSpPr>
            <a:spLocks noChangeArrowheads="1"/>
          </p:cNvSpPr>
          <p:nvPr/>
        </p:nvSpPr>
        <p:spPr bwMode="auto">
          <a:xfrm>
            <a:off x="685800" y="609600"/>
            <a:ext cx="7772400" cy="1143000"/>
          </a:xfrm>
          <a:prstGeom prst="rect">
            <a:avLst/>
          </a:prstGeom>
          <a:noFill/>
          <a:ln w="9525">
            <a:noFill/>
            <a:miter lim="800000"/>
            <a:headEnd/>
            <a:tailEnd/>
          </a:ln>
        </p:spPr>
        <p:txBody>
          <a:bodyPr anchor="ctr">
            <a:prstTxWarp prst="textNoShape">
              <a:avLst/>
            </a:prstTxWarp>
          </a:bodyPr>
          <a:lstStyle/>
          <a:p>
            <a:endParaRPr kumimoji="1" lang="en-US" sz="2400" b="1">
              <a:solidFill>
                <a:srgbClr val="000000"/>
              </a:solidFill>
              <a:latin typeface="Helvetica" charset="0"/>
              <a:ea typeface="Arial" charset="0"/>
              <a:cs typeface="Arial" charset="0"/>
            </a:endParaRPr>
          </a:p>
        </p:txBody>
      </p:sp>
      <p:pic>
        <p:nvPicPr>
          <p:cNvPr id="23558" name="Picture 4" descr="mateselection"/>
          <p:cNvPicPr>
            <a:picLocks noChangeAspect="1" noChangeArrowheads="1"/>
          </p:cNvPicPr>
          <p:nvPr/>
        </p:nvPicPr>
        <p:blipFill>
          <a:blip r:embed="rId3"/>
          <a:srcRect/>
          <a:stretch>
            <a:fillRect/>
          </a:stretch>
        </p:blipFill>
        <p:spPr bwMode="auto">
          <a:xfrm>
            <a:off x="2263775" y="1981200"/>
            <a:ext cx="4614863" cy="4114800"/>
          </a:xfrm>
          <a:prstGeom prst="rect">
            <a:avLst/>
          </a:prstGeom>
          <a:noFill/>
          <a:ln w="9525">
            <a:noFill/>
            <a:miter lim="800000"/>
            <a:headEnd/>
            <a:tailEnd/>
          </a:ln>
        </p:spPr>
      </p:pic>
      <p:sp>
        <p:nvSpPr>
          <p:cNvPr id="23559" name="TextBox 7"/>
          <p:cNvSpPr txBox="1">
            <a:spLocks noChangeArrowheads="1"/>
          </p:cNvSpPr>
          <p:nvPr/>
        </p:nvSpPr>
        <p:spPr bwMode="auto">
          <a:xfrm>
            <a:off x="5410200" y="2819400"/>
            <a:ext cx="950913" cy="1754188"/>
          </a:xfrm>
          <a:prstGeom prst="rect">
            <a:avLst/>
          </a:prstGeom>
          <a:noFill/>
          <a:ln w="9525">
            <a:noFill/>
            <a:miter lim="800000"/>
            <a:headEnd/>
            <a:tailEnd/>
          </a:ln>
        </p:spPr>
        <p:txBody>
          <a:bodyPr wrap="none">
            <a:prstTxWarp prst="textNoShape">
              <a:avLst/>
            </a:prstTxWarp>
            <a:spAutoFit/>
          </a:bodyPr>
          <a:lstStyle/>
          <a:p>
            <a:r>
              <a:rPr lang="en-US" sz="1200">
                <a:solidFill>
                  <a:srgbClr val="0070C0"/>
                </a:solidFill>
                <a:latin typeface="Times New Roman" charset="0"/>
                <a:ea typeface="Arial" charset="0"/>
                <a:cs typeface="Arial" charset="0"/>
              </a:rPr>
              <a:t>San Antonio</a:t>
            </a:r>
          </a:p>
          <a:p>
            <a:endParaRPr lang="en-US" sz="1200">
              <a:solidFill>
                <a:srgbClr val="0070C0"/>
              </a:solidFill>
              <a:latin typeface="Times New Roman" charset="0"/>
              <a:ea typeface="Arial" charset="0"/>
              <a:cs typeface="Arial" charset="0"/>
            </a:endParaRPr>
          </a:p>
          <a:p>
            <a:r>
              <a:rPr lang="en-US" sz="1200">
                <a:solidFill>
                  <a:srgbClr val="0070C0"/>
                </a:solidFill>
                <a:latin typeface="Times New Roman" charset="0"/>
                <a:ea typeface="Arial" charset="0"/>
                <a:cs typeface="Arial" charset="0"/>
              </a:rPr>
              <a:t>Dallas</a:t>
            </a:r>
          </a:p>
          <a:p>
            <a:endParaRPr lang="en-US" sz="1200">
              <a:solidFill>
                <a:srgbClr val="0070C0"/>
              </a:solidFill>
              <a:latin typeface="Times New Roman" charset="0"/>
              <a:ea typeface="Arial" charset="0"/>
              <a:cs typeface="Arial" charset="0"/>
            </a:endParaRPr>
          </a:p>
          <a:p>
            <a:r>
              <a:rPr lang="en-US" sz="1200">
                <a:solidFill>
                  <a:srgbClr val="0070C0"/>
                </a:solidFill>
                <a:latin typeface="Times New Roman" charset="0"/>
                <a:ea typeface="Arial" charset="0"/>
                <a:cs typeface="Arial" charset="0"/>
              </a:rPr>
              <a:t>Mos Eisely</a:t>
            </a:r>
          </a:p>
          <a:p>
            <a:endParaRPr lang="en-US" sz="1200">
              <a:solidFill>
                <a:srgbClr val="0070C0"/>
              </a:solidFill>
              <a:latin typeface="Times New Roman" charset="0"/>
              <a:ea typeface="Arial" charset="0"/>
              <a:cs typeface="Arial" charset="0"/>
            </a:endParaRPr>
          </a:p>
          <a:p>
            <a:r>
              <a:rPr lang="en-US" sz="1200">
                <a:solidFill>
                  <a:srgbClr val="0070C0"/>
                </a:solidFill>
                <a:latin typeface="Times New Roman" charset="0"/>
                <a:ea typeface="Arial" charset="0"/>
                <a:cs typeface="Arial" charset="0"/>
              </a:rPr>
              <a:t>Houston</a:t>
            </a:r>
          </a:p>
          <a:p>
            <a:endParaRPr lang="en-US" sz="1200">
              <a:solidFill>
                <a:srgbClr val="0070C0"/>
              </a:solidFill>
              <a:latin typeface="Times New Roman" charset="0"/>
              <a:ea typeface="Arial" charset="0"/>
              <a:cs typeface="Arial" charset="0"/>
            </a:endParaRPr>
          </a:p>
          <a:p>
            <a:r>
              <a:rPr lang="en-US" sz="1200">
                <a:solidFill>
                  <a:srgbClr val="0070C0"/>
                </a:solidFill>
                <a:latin typeface="Times New Roman" charset="0"/>
                <a:ea typeface="Arial" charset="0"/>
                <a:cs typeface="Arial" charset="0"/>
              </a:rPr>
              <a:t>Austin</a:t>
            </a:r>
          </a:p>
        </p:txBody>
      </p:sp>
      <p:sp>
        <p:nvSpPr>
          <p:cNvPr id="23560" name="TextBox 8"/>
          <p:cNvSpPr txBox="1">
            <a:spLocks noChangeArrowheads="1"/>
          </p:cNvSpPr>
          <p:nvPr/>
        </p:nvSpPr>
        <p:spPr bwMode="auto">
          <a:xfrm>
            <a:off x="1752600" y="2819400"/>
            <a:ext cx="950913" cy="1754188"/>
          </a:xfrm>
          <a:prstGeom prst="rect">
            <a:avLst/>
          </a:prstGeom>
          <a:noFill/>
          <a:ln w="9525">
            <a:noFill/>
            <a:miter lim="800000"/>
            <a:headEnd/>
            <a:tailEnd/>
          </a:ln>
        </p:spPr>
        <p:txBody>
          <a:bodyPr>
            <a:prstTxWarp prst="textNoShape">
              <a:avLst/>
            </a:prstTxWarp>
            <a:spAutoFit/>
          </a:bodyPr>
          <a:lstStyle/>
          <a:p>
            <a:pPr algn="r"/>
            <a:r>
              <a:rPr lang="en-US" sz="1200">
                <a:solidFill>
                  <a:srgbClr val="0070C0"/>
                </a:solidFill>
                <a:latin typeface="Times New Roman" charset="0"/>
                <a:ea typeface="Arial" charset="0"/>
                <a:cs typeface="Arial" charset="0"/>
              </a:rPr>
              <a:t>Dallas</a:t>
            </a:r>
          </a:p>
          <a:p>
            <a:pPr algn="r"/>
            <a:endParaRPr lang="en-US" sz="1200">
              <a:solidFill>
                <a:srgbClr val="0070C0"/>
              </a:solidFill>
              <a:latin typeface="Times New Roman" charset="0"/>
              <a:ea typeface="Arial" charset="0"/>
              <a:cs typeface="Arial" charset="0"/>
            </a:endParaRPr>
          </a:p>
          <a:p>
            <a:pPr algn="r"/>
            <a:r>
              <a:rPr lang="en-US" sz="1200">
                <a:solidFill>
                  <a:srgbClr val="0070C0"/>
                </a:solidFill>
                <a:latin typeface="Times New Roman" charset="0"/>
                <a:ea typeface="Arial" charset="0"/>
                <a:cs typeface="Arial" charset="0"/>
              </a:rPr>
              <a:t>Houston</a:t>
            </a:r>
          </a:p>
          <a:p>
            <a:pPr algn="r"/>
            <a:endParaRPr lang="en-US" sz="1200">
              <a:solidFill>
                <a:srgbClr val="0070C0"/>
              </a:solidFill>
              <a:latin typeface="Times New Roman" charset="0"/>
              <a:ea typeface="Arial" charset="0"/>
              <a:cs typeface="Arial" charset="0"/>
            </a:endParaRPr>
          </a:p>
          <a:p>
            <a:pPr algn="r"/>
            <a:r>
              <a:rPr lang="en-US" sz="1200">
                <a:solidFill>
                  <a:srgbClr val="0070C0"/>
                </a:solidFill>
                <a:latin typeface="Times New Roman" charset="0"/>
                <a:ea typeface="Arial" charset="0"/>
                <a:cs typeface="Arial" charset="0"/>
              </a:rPr>
              <a:t>Mos Eisely</a:t>
            </a:r>
          </a:p>
          <a:p>
            <a:pPr algn="r"/>
            <a:endParaRPr lang="en-US" sz="1200">
              <a:solidFill>
                <a:srgbClr val="0070C0"/>
              </a:solidFill>
              <a:latin typeface="Times New Roman" charset="0"/>
              <a:ea typeface="Arial" charset="0"/>
              <a:cs typeface="Arial" charset="0"/>
            </a:endParaRPr>
          </a:p>
          <a:p>
            <a:pPr algn="r"/>
            <a:r>
              <a:rPr lang="en-US" sz="1200">
                <a:solidFill>
                  <a:srgbClr val="0070C0"/>
                </a:solidFill>
                <a:latin typeface="Times New Roman" charset="0"/>
                <a:ea typeface="Arial" charset="0"/>
                <a:cs typeface="Arial" charset="0"/>
              </a:rPr>
              <a:t>San Antonio</a:t>
            </a:r>
          </a:p>
          <a:p>
            <a:pPr algn="r"/>
            <a:endParaRPr lang="en-US" sz="1200">
              <a:solidFill>
                <a:srgbClr val="0070C0"/>
              </a:solidFill>
              <a:latin typeface="Times New Roman" charset="0"/>
              <a:ea typeface="Arial" charset="0"/>
              <a:cs typeface="Arial" charset="0"/>
            </a:endParaRPr>
          </a:p>
          <a:p>
            <a:pPr algn="r"/>
            <a:r>
              <a:rPr lang="en-US" sz="1200">
                <a:solidFill>
                  <a:srgbClr val="0070C0"/>
                </a:solidFill>
                <a:latin typeface="Times New Roman" charset="0"/>
                <a:ea typeface="Arial" charset="0"/>
                <a:cs typeface="Arial" charset="0"/>
              </a:rPr>
              <a:t>Austin</a:t>
            </a:r>
          </a:p>
        </p:txBody>
      </p:sp>
      <p:sp>
        <p:nvSpPr>
          <p:cNvPr id="23561" name="TextBox 9"/>
          <p:cNvSpPr txBox="1">
            <a:spLocks noChangeArrowheads="1"/>
          </p:cNvSpPr>
          <p:nvPr/>
        </p:nvSpPr>
        <p:spPr bwMode="auto">
          <a:xfrm>
            <a:off x="5486400" y="1219200"/>
            <a:ext cx="3303588" cy="1200150"/>
          </a:xfrm>
          <a:prstGeom prst="rect">
            <a:avLst/>
          </a:prstGeom>
          <a:noFill/>
          <a:ln w="9525">
            <a:noFill/>
            <a:miter lim="800000"/>
            <a:headEnd/>
            <a:tailEnd/>
          </a:ln>
        </p:spPr>
        <p:txBody>
          <a:bodyPr wrap="none">
            <a:prstTxWarp prst="textNoShape">
              <a:avLst/>
            </a:prstTxWarp>
            <a:spAutoFit/>
          </a:bodyPr>
          <a:lstStyle/>
          <a:p>
            <a:r>
              <a:rPr lang="en-US" sz="2400">
                <a:solidFill>
                  <a:srgbClr val="000000"/>
                </a:solidFill>
                <a:latin typeface="Times New Roman" charset="0"/>
                <a:ea typeface="Arial" charset="0"/>
                <a:cs typeface="Arial" charset="0"/>
              </a:rPr>
              <a:t>Each DNA sequence is a </a:t>
            </a:r>
          </a:p>
          <a:p>
            <a:r>
              <a:rPr lang="en-US" sz="2400">
                <a:solidFill>
                  <a:srgbClr val="000000"/>
                </a:solidFill>
                <a:latin typeface="Times New Roman" charset="0"/>
                <a:ea typeface="Arial" charset="0"/>
                <a:cs typeface="Arial" charset="0"/>
              </a:rPr>
              <a:t>possible solution to the </a:t>
            </a:r>
          </a:p>
          <a:p>
            <a:r>
              <a:rPr lang="en-US" sz="2400">
                <a:solidFill>
                  <a:srgbClr val="000000"/>
                </a:solidFill>
                <a:latin typeface="Times New Roman" charset="0"/>
                <a:ea typeface="Arial" charset="0"/>
                <a:cs typeface="Arial" charset="0"/>
              </a:rPr>
              <a:t>problem.</a:t>
            </a:r>
          </a:p>
        </p:txBody>
      </p:sp>
      <p:sp>
        <p:nvSpPr>
          <p:cNvPr id="11" name="TextBox 10"/>
          <p:cNvSpPr txBox="1">
            <a:spLocks noChangeArrowheads="1"/>
          </p:cNvSpPr>
          <p:nvPr/>
        </p:nvSpPr>
        <p:spPr bwMode="auto">
          <a:xfrm>
            <a:off x="2057400" y="2209800"/>
            <a:ext cx="2844800" cy="461963"/>
          </a:xfrm>
          <a:prstGeom prst="rect">
            <a:avLst/>
          </a:prstGeom>
          <a:noFill/>
          <a:ln w="9525">
            <a:noFill/>
            <a:miter lim="800000"/>
            <a:headEnd/>
            <a:tailEnd/>
          </a:ln>
          <a:effectLst>
            <a:outerShdw blurRad="63500" dist="38100" dir="2700000" algn="tl" rotWithShape="0">
              <a:srgbClr val="000000">
                <a:alpha val="39999"/>
              </a:srgbClr>
            </a:outerShdw>
          </a:effectLst>
        </p:spPr>
        <p:txBody>
          <a:bodyPr wrap="none">
            <a:prstTxWarp prst="textNoShape">
              <a:avLst/>
            </a:prstTxWarp>
            <a:spAutoFit/>
          </a:bodyPr>
          <a:lstStyle/>
          <a:p>
            <a:r>
              <a:rPr lang="en-US" sz="2400">
                <a:solidFill>
                  <a:srgbClr val="D52300"/>
                </a:solidFill>
                <a:latin typeface="Times New Roman" charset="0"/>
                <a:ea typeface="Arial" charset="0"/>
                <a:cs typeface="Arial" charset="0"/>
              </a:rPr>
              <a:t>DNA - Salesperson A</a:t>
            </a:r>
          </a:p>
        </p:txBody>
      </p:sp>
      <p:sp>
        <p:nvSpPr>
          <p:cNvPr id="12" name="TextBox 11"/>
          <p:cNvSpPr txBox="1">
            <a:spLocks noChangeArrowheads="1"/>
          </p:cNvSpPr>
          <p:nvPr/>
        </p:nvSpPr>
        <p:spPr bwMode="auto">
          <a:xfrm>
            <a:off x="4038600" y="5486400"/>
            <a:ext cx="2844800" cy="461963"/>
          </a:xfrm>
          <a:prstGeom prst="rect">
            <a:avLst/>
          </a:prstGeom>
          <a:noFill/>
          <a:ln w="9525">
            <a:noFill/>
            <a:miter lim="800000"/>
            <a:headEnd/>
            <a:tailEnd/>
          </a:ln>
          <a:effectLst>
            <a:outerShdw blurRad="63500" dist="38100" dir="2700000" algn="tl" rotWithShape="0">
              <a:srgbClr val="000000">
                <a:alpha val="39999"/>
              </a:srgbClr>
            </a:outerShdw>
          </a:effectLst>
        </p:spPr>
        <p:txBody>
          <a:bodyPr wrap="none">
            <a:prstTxWarp prst="textNoShape">
              <a:avLst/>
            </a:prstTxWarp>
            <a:spAutoFit/>
          </a:bodyPr>
          <a:lstStyle/>
          <a:p>
            <a:r>
              <a:rPr lang="en-US" sz="2400">
                <a:solidFill>
                  <a:srgbClr val="D52300"/>
                </a:solidFill>
                <a:latin typeface="Times New Roman" charset="0"/>
                <a:ea typeface="Arial" charset="0"/>
                <a:cs typeface="Arial" charset="0"/>
              </a:rPr>
              <a:t>DNA - Salesperson B</a:t>
            </a:r>
          </a:p>
        </p:txBody>
      </p:sp>
      <p:sp>
        <p:nvSpPr>
          <p:cNvPr id="23564" name="TextBox 9"/>
          <p:cNvSpPr txBox="1">
            <a:spLocks noChangeArrowheads="1"/>
          </p:cNvSpPr>
          <p:nvPr/>
        </p:nvSpPr>
        <p:spPr bwMode="auto">
          <a:xfrm>
            <a:off x="200527" y="5657850"/>
            <a:ext cx="3546475" cy="1200150"/>
          </a:xfrm>
          <a:prstGeom prst="rect">
            <a:avLst/>
          </a:prstGeom>
          <a:noFill/>
          <a:ln w="9525">
            <a:noFill/>
            <a:miter lim="800000"/>
            <a:headEnd/>
            <a:tailEnd/>
          </a:ln>
        </p:spPr>
        <p:txBody>
          <a:bodyPr wrap="none">
            <a:prstTxWarp prst="textNoShape">
              <a:avLst/>
            </a:prstTxWarp>
            <a:spAutoFit/>
          </a:bodyPr>
          <a:lstStyle/>
          <a:p>
            <a:r>
              <a:rPr lang="en-US" sz="2400" dirty="0">
                <a:solidFill>
                  <a:srgbClr val="000000"/>
                </a:solidFill>
                <a:latin typeface="Times New Roman" charset="0"/>
                <a:ea typeface="Arial" charset="0"/>
                <a:cs typeface="Arial" charset="0"/>
              </a:rPr>
              <a:t>The order of the cities in </a:t>
            </a:r>
          </a:p>
          <a:p>
            <a:r>
              <a:rPr lang="en-US" sz="2400" dirty="0">
                <a:solidFill>
                  <a:srgbClr val="000000"/>
                </a:solidFill>
                <a:latin typeface="Times New Roman" charset="0"/>
                <a:ea typeface="Arial" charset="0"/>
                <a:cs typeface="Arial" charset="0"/>
              </a:rPr>
              <a:t>the genes is the order of </a:t>
            </a:r>
          </a:p>
          <a:p>
            <a:r>
              <a:rPr lang="en-US" sz="2400" dirty="0">
                <a:solidFill>
                  <a:srgbClr val="000000"/>
                </a:solidFill>
                <a:latin typeface="Times New Roman" charset="0"/>
                <a:ea typeface="Arial" charset="0"/>
                <a:cs typeface="Arial" charset="0"/>
              </a:rPr>
              <a:t>the cities the TSP will take.</a:t>
            </a:r>
          </a:p>
        </p:txBody>
      </p:sp>
      <p:cxnSp>
        <p:nvCxnSpPr>
          <p:cNvPr id="15" name="Straight Arrow Connector 14"/>
          <p:cNvCxnSpPr>
            <a:cxnSpLocks noChangeShapeType="1"/>
            <a:stCxn id="23564" idx="0"/>
          </p:cNvCxnSpPr>
          <p:nvPr/>
        </p:nvCxnSpPr>
        <p:spPr bwMode="auto">
          <a:xfrm rot="5400000" flipH="1" flipV="1">
            <a:off x="1811046" y="5058569"/>
            <a:ext cx="762000" cy="436562"/>
          </a:xfrm>
          <a:prstGeom prst="straightConnector1">
            <a:avLst/>
          </a:prstGeom>
          <a:noFill/>
          <a:ln w="38100">
            <a:solidFill>
              <a:schemeClr val="accent1"/>
            </a:solidFill>
            <a:round/>
            <a:headEnd/>
            <a:tailEnd type="arrow" w="med" len="med"/>
          </a:ln>
          <a:effectLst>
            <a:outerShdw blurRad="63500" dist="23000" dir="5400000" rotWithShape="0">
              <a:srgbClr val="000000">
                <a:alpha val="34999"/>
              </a:srgbClr>
            </a:outerShdw>
          </a:effectLst>
        </p:spPr>
      </p:cxnSp>
      <p:cxnSp>
        <p:nvCxnSpPr>
          <p:cNvPr id="17" name="Straight Arrow Connector 16"/>
          <p:cNvCxnSpPr>
            <a:cxnSpLocks noChangeShapeType="1"/>
            <a:stCxn id="23564" idx="0"/>
          </p:cNvCxnSpPr>
          <p:nvPr/>
        </p:nvCxnSpPr>
        <p:spPr bwMode="auto">
          <a:xfrm rot="5400000" flipH="1" flipV="1">
            <a:off x="2954046" y="3991769"/>
            <a:ext cx="685800" cy="2646362"/>
          </a:xfrm>
          <a:prstGeom prst="straightConnector1">
            <a:avLst/>
          </a:prstGeom>
          <a:noFill/>
          <a:ln w="38100">
            <a:solidFill>
              <a:schemeClr val="accent1"/>
            </a:solidFill>
            <a:round/>
            <a:headEnd/>
            <a:tailEnd type="arrow" w="med" len="med"/>
          </a:ln>
          <a:effectLst>
            <a:outerShdw blurRad="63500" dist="23000" dir="5400000" rotWithShape="0">
              <a:srgbClr val="000000">
                <a:alpha val="34999"/>
              </a:srgbClr>
            </a:outerShdw>
          </a:effectLst>
        </p:spPr>
      </p:cxnSp>
    </p:spTree>
    <p:extLst>
      <p:ext uri="{BB962C8B-B14F-4D97-AF65-F5344CB8AC3E}">
        <p14:creationId xmlns:p14="http://schemas.microsoft.com/office/powerpoint/2010/main" val="21570598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199" y="152718"/>
            <a:ext cx="8406063" cy="783071"/>
          </a:xfrm>
        </p:spPr>
        <p:txBody>
          <a:bodyPr>
            <a:normAutofit/>
          </a:bodyPr>
          <a:lstStyle/>
          <a:p>
            <a:r>
              <a:rPr lang="en-US" dirty="0" smtClean="0"/>
              <a:t>Crossover</a:t>
            </a:r>
            <a:endParaRPr lang="en-US" dirty="0"/>
          </a:p>
        </p:txBody>
      </p:sp>
      <p:sp>
        <p:nvSpPr>
          <p:cNvPr id="30723" name="Content Placeholder 2"/>
          <p:cNvSpPr>
            <a:spLocks noGrp="1"/>
          </p:cNvSpPr>
          <p:nvPr>
            <p:ph idx="1"/>
          </p:nvPr>
        </p:nvSpPr>
        <p:spPr>
          <a:xfrm>
            <a:off x="0" y="923758"/>
            <a:ext cx="9063789" cy="4373563"/>
          </a:xfrm>
        </p:spPr>
        <p:txBody>
          <a:bodyPr/>
          <a:lstStyle/>
          <a:p>
            <a:r>
              <a:rPr lang="en-US" dirty="0"/>
              <a:t>Not all crossed pairs are viable. </a:t>
            </a:r>
            <a:r>
              <a:rPr lang="en-US" dirty="0">
                <a:solidFill>
                  <a:srgbClr val="D52300"/>
                </a:solidFill>
              </a:rPr>
              <a:t>We can only visit a city once.</a:t>
            </a:r>
          </a:p>
          <a:p>
            <a:r>
              <a:rPr lang="en-US" dirty="0">
                <a:solidFill>
                  <a:srgbClr val="000000"/>
                </a:solidFill>
              </a:rPr>
              <a:t>Different GA problems may have different bounds.</a:t>
            </a:r>
          </a:p>
          <a:p>
            <a:pPr>
              <a:buFontTx/>
              <a:buNone/>
            </a:pPr>
            <a:endParaRPr lang="en-US" dirty="0">
              <a:solidFill>
                <a:srgbClr val="D52300"/>
              </a:solidFill>
            </a:endParaRPr>
          </a:p>
        </p:txBody>
      </p:sp>
      <p:sp>
        <p:nvSpPr>
          <p:cNvPr id="30725" name="Slide Number Placeholder 4"/>
          <p:cNvSpPr>
            <a:spLocks noGrp="1"/>
          </p:cNvSpPr>
          <p:nvPr>
            <p:ph type="sldNum" sz="quarter" idx="12"/>
          </p:nvPr>
        </p:nvSpPr>
        <p:spPr>
          <a:noFill/>
        </p:spPr>
        <p:txBody>
          <a:bodyPr/>
          <a:lstStyle/>
          <a:p>
            <a:fld id="{22B198ED-CC72-844E-924D-4A598ECB1773}" type="slidenum">
              <a:rPr lang="en-US">
                <a:solidFill>
                  <a:srgbClr val="5E574E"/>
                </a:solidFill>
              </a:rPr>
              <a:pPr/>
              <a:t>41</a:t>
            </a:fld>
            <a:endParaRPr lang="en-US">
              <a:solidFill>
                <a:srgbClr val="5E574E"/>
              </a:solidFill>
            </a:endParaRPr>
          </a:p>
        </p:txBody>
      </p:sp>
      <p:pic>
        <p:nvPicPr>
          <p:cNvPr id="30726" name="Picture 4" descr="mateselection"/>
          <p:cNvPicPr>
            <a:picLocks noChangeAspect="1" noChangeArrowheads="1"/>
          </p:cNvPicPr>
          <p:nvPr/>
        </p:nvPicPr>
        <p:blipFill>
          <a:blip r:embed="rId2"/>
          <a:srcRect/>
          <a:stretch>
            <a:fillRect/>
          </a:stretch>
        </p:blipFill>
        <p:spPr bwMode="auto">
          <a:xfrm>
            <a:off x="358775" y="2355850"/>
            <a:ext cx="4365625" cy="3892550"/>
          </a:xfrm>
          <a:prstGeom prst="rect">
            <a:avLst/>
          </a:prstGeom>
          <a:noFill/>
          <a:ln w="9525">
            <a:noFill/>
            <a:miter lim="800000"/>
            <a:headEnd/>
            <a:tailEnd/>
          </a:ln>
        </p:spPr>
      </p:pic>
      <p:sp>
        <p:nvSpPr>
          <p:cNvPr id="30727" name="TextBox 6"/>
          <p:cNvSpPr txBox="1">
            <a:spLocks noChangeArrowheads="1"/>
          </p:cNvSpPr>
          <p:nvPr/>
        </p:nvSpPr>
        <p:spPr bwMode="auto">
          <a:xfrm>
            <a:off x="3505200" y="3043238"/>
            <a:ext cx="898525" cy="1939925"/>
          </a:xfrm>
          <a:prstGeom prst="rect">
            <a:avLst/>
          </a:prstGeom>
          <a:noFill/>
          <a:ln w="9525">
            <a:noFill/>
            <a:miter lim="800000"/>
            <a:headEnd/>
            <a:tailEnd/>
          </a:ln>
        </p:spPr>
        <p:txBody>
          <a:bodyPr>
            <a:prstTxWarp prst="textNoShape">
              <a:avLst/>
            </a:prstTxWarp>
            <a:spAutoFit/>
          </a:bodyPr>
          <a:lstStyle/>
          <a:p>
            <a:r>
              <a:rPr lang="en-US" sz="1200">
                <a:solidFill>
                  <a:srgbClr val="FF0000"/>
                </a:solidFill>
                <a:latin typeface="Times New Roman" charset="0"/>
                <a:ea typeface="Arial" charset="0"/>
                <a:cs typeface="Arial" charset="0"/>
              </a:rPr>
              <a:t>San Antonio</a:t>
            </a:r>
          </a:p>
          <a:p>
            <a:endParaRPr lang="en-US" sz="1200">
              <a:solidFill>
                <a:srgbClr val="0070C0"/>
              </a:solidFill>
              <a:latin typeface="Times New Roman" charset="0"/>
              <a:ea typeface="Arial" charset="0"/>
              <a:cs typeface="Arial" charset="0"/>
            </a:endParaRPr>
          </a:p>
          <a:p>
            <a:r>
              <a:rPr lang="en-US" sz="1200">
                <a:solidFill>
                  <a:srgbClr val="FF0000"/>
                </a:solidFill>
                <a:latin typeface="Times New Roman" charset="0"/>
                <a:ea typeface="Arial" charset="0"/>
                <a:cs typeface="Arial" charset="0"/>
              </a:rPr>
              <a:t>Dallas</a:t>
            </a:r>
          </a:p>
          <a:p>
            <a:endParaRPr lang="en-US" sz="1200">
              <a:solidFill>
                <a:srgbClr val="0070C0"/>
              </a:solidFill>
              <a:latin typeface="Times New Roman" charset="0"/>
              <a:ea typeface="Arial" charset="0"/>
              <a:cs typeface="Arial" charset="0"/>
            </a:endParaRPr>
          </a:p>
          <a:p>
            <a:r>
              <a:rPr lang="en-US" sz="1200">
                <a:solidFill>
                  <a:srgbClr val="0070C0"/>
                </a:solidFill>
                <a:latin typeface="Times New Roman" charset="0"/>
                <a:ea typeface="Arial" charset="0"/>
                <a:cs typeface="Arial" charset="0"/>
              </a:rPr>
              <a:t>Mos Eisely</a:t>
            </a:r>
          </a:p>
          <a:p>
            <a:endParaRPr lang="en-US" sz="1200">
              <a:solidFill>
                <a:srgbClr val="0070C0"/>
              </a:solidFill>
              <a:latin typeface="Times New Roman" charset="0"/>
              <a:ea typeface="Arial" charset="0"/>
              <a:cs typeface="Arial" charset="0"/>
            </a:endParaRPr>
          </a:p>
          <a:p>
            <a:r>
              <a:rPr lang="en-US" sz="1200">
                <a:solidFill>
                  <a:srgbClr val="0070C0"/>
                </a:solidFill>
                <a:latin typeface="Times New Roman" charset="0"/>
                <a:ea typeface="Arial" charset="0"/>
                <a:cs typeface="Arial" charset="0"/>
              </a:rPr>
              <a:t>Houston</a:t>
            </a:r>
          </a:p>
          <a:p>
            <a:endParaRPr lang="en-US" sz="1200">
              <a:solidFill>
                <a:srgbClr val="0070C0"/>
              </a:solidFill>
              <a:latin typeface="Times New Roman" charset="0"/>
              <a:ea typeface="Arial" charset="0"/>
              <a:cs typeface="Arial" charset="0"/>
            </a:endParaRPr>
          </a:p>
          <a:p>
            <a:r>
              <a:rPr lang="en-US" sz="1200">
                <a:solidFill>
                  <a:srgbClr val="0070C0"/>
                </a:solidFill>
                <a:latin typeface="Times New Roman" charset="0"/>
                <a:ea typeface="Arial" charset="0"/>
                <a:cs typeface="Arial" charset="0"/>
              </a:rPr>
              <a:t>Austin</a:t>
            </a:r>
          </a:p>
        </p:txBody>
      </p:sp>
      <p:sp>
        <p:nvSpPr>
          <p:cNvPr id="30728" name="TextBox 7"/>
          <p:cNvSpPr txBox="1">
            <a:spLocks noChangeArrowheads="1"/>
          </p:cNvSpPr>
          <p:nvPr/>
        </p:nvSpPr>
        <p:spPr bwMode="auto">
          <a:xfrm>
            <a:off x="0" y="3117850"/>
            <a:ext cx="898525" cy="1938338"/>
          </a:xfrm>
          <a:prstGeom prst="rect">
            <a:avLst/>
          </a:prstGeom>
          <a:noFill/>
          <a:ln w="9525">
            <a:noFill/>
            <a:miter lim="800000"/>
            <a:headEnd/>
            <a:tailEnd/>
          </a:ln>
        </p:spPr>
        <p:txBody>
          <a:bodyPr>
            <a:prstTxWarp prst="textNoShape">
              <a:avLst/>
            </a:prstTxWarp>
            <a:spAutoFit/>
          </a:bodyPr>
          <a:lstStyle/>
          <a:p>
            <a:pPr algn="r"/>
            <a:r>
              <a:rPr lang="en-US" sz="1200">
                <a:solidFill>
                  <a:srgbClr val="FF0000"/>
                </a:solidFill>
                <a:latin typeface="Times New Roman" charset="0"/>
                <a:ea typeface="Arial" charset="0"/>
                <a:cs typeface="Arial" charset="0"/>
              </a:rPr>
              <a:t>Dallas</a:t>
            </a:r>
          </a:p>
          <a:p>
            <a:pPr algn="r"/>
            <a:endParaRPr lang="en-US" sz="1200">
              <a:solidFill>
                <a:srgbClr val="0070C0"/>
              </a:solidFill>
              <a:latin typeface="Times New Roman" charset="0"/>
              <a:ea typeface="Arial" charset="0"/>
              <a:cs typeface="Arial" charset="0"/>
            </a:endParaRPr>
          </a:p>
          <a:p>
            <a:pPr algn="r"/>
            <a:r>
              <a:rPr lang="en-US" sz="1200">
                <a:solidFill>
                  <a:srgbClr val="FF0000"/>
                </a:solidFill>
                <a:latin typeface="Times New Roman" charset="0"/>
                <a:ea typeface="Arial" charset="0"/>
                <a:cs typeface="Arial" charset="0"/>
              </a:rPr>
              <a:t>Houston</a:t>
            </a:r>
          </a:p>
          <a:p>
            <a:pPr algn="r"/>
            <a:endParaRPr lang="en-US" sz="1200">
              <a:solidFill>
                <a:srgbClr val="0070C0"/>
              </a:solidFill>
              <a:latin typeface="Times New Roman" charset="0"/>
              <a:ea typeface="Arial" charset="0"/>
              <a:cs typeface="Arial" charset="0"/>
            </a:endParaRPr>
          </a:p>
          <a:p>
            <a:pPr algn="r"/>
            <a:r>
              <a:rPr lang="en-US" sz="1200">
                <a:solidFill>
                  <a:srgbClr val="0070C0"/>
                </a:solidFill>
                <a:latin typeface="Times New Roman" charset="0"/>
                <a:ea typeface="Arial" charset="0"/>
                <a:cs typeface="Arial" charset="0"/>
              </a:rPr>
              <a:t>Austin</a:t>
            </a:r>
          </a:p>
          <a:p>
            <a:pPr algn="r"/>
            <a:endParaRPr lang="en-US" sz="1200">
              <a:solidFill>
                <a:srgbClr val="0070C0"/>
              </a:solidFill>
              <a:latin typeface="Times New Roman" charset="0"/>
              <a:ea typeface="Arial" charset="0"/>
              <a:cs typeface="Arial" charset="0"/>
            </a:endParaRPr>
          </a:p>
          <a:p>
            <a:pPr algn="r"/>
            <a:r>
              <a:rPr lang="en-US" sz="1200">
                <a:solidFill>
                  <a:srgbClr val="0070C0"/>
                </a:solidFill>
                <a:latin typeface="Times New Roman" charset="0"/>
                <a:ea typeface="Arial" charset="0"/>
                <a:cs typeface="Arial" charset="0"/>
              </a:rPr>
              <a:t>San Antonio</a:t>
            </a:r>
          </a:p>
          <a:p>
            <a:pPr algn="r"/>
            <a:endParaRPr lang="en-US" sz="1200">
              <a:solidFill>
                <a:srgbClr val="0070C0"/>
              </a:solidFill>
              <a:latin typeface="Times New Roman" charset="0"/>
              <a:ea typeface="Arial" charset="0"/>
              <a:cs typeface="Arial" charset="0"/>
            </a:endParaRPr>
          </a:p>
          <a:p>
            <a:pPr algn="r"/>
            <a:r>
              <a:rPr lang="en-US" sz="1200">
                <a:solidFill>
                  <a:srgbClr val="0070C0"/>
                </a:solidFill>
                <a:latin typeface="Times New Roman" charset="0"/>
                <a:ea typeface="Arial" charset="0"/>
                <a:cs typeface="Arial" charset="0"/>
              </a:rPr>
              <a:t>Mos Eisely</a:t>
            </a:r>
          </a:p>
        </p:txBody>
      </p:sp>
      <p:pic>
        <p:nvPicPr>
          <p:cNvPr id="30729" name="Picture 4" descr="mateselection"/>
          <p:cNvPicPr>
            <a:picLocks noChangeAspect="1" noChangeArrowheads="1"/>
          </p:cNvPicPr>
          <p:nvPr/>
        </p:nvPicPr>
        <p:blipFill>
          <a:blip r:embed="rId2"/>
          <a:srcRect/>
          <a:stretch>
            <a:fillRect/>
          </a:stretch>
        </p:blipFill>
        <p:spPr bwMode="auto">
          <a:xfrm>
            <a:off x="4778375" y="2355850"/>
            <a:ext cx="4365625" cy="3892550"/>
          </a:xfrm>
          <a:prstGeom prst="rect">
            <a:avLst/>
          </a:prstGeom>
          <a:noFill/>
          <a:ln w="9525">
            <a:noFill/>
            <a:miter lim="800000"/>
            <a:headEnd/>
            <a:tailEnd/>
          </a:ln>
        </p:spPr>
      </p:pic>
      <p:sp>
        <p:nvSpPr>
          <p:cNvPr id="30730" name="TextBox 12"/>
          <p:cNvSpPr txBox="1">
            <a:spLocks noChangeArrowheads="1"/>
          </p:cNvSpPr>
          <p:nvPr/>
        </p:nvSpPr>
        <p:spPr bwMode="auto">
          <a:xfrm>
            <a:off x="7924800" y="3049588"/>
            <a:ext cx="898525" cy="1755775"/>
          </a:xfrm>
          <a:prstGeom prst="rect">
            <a:avLst/>
          </a:prstGeom>
          <a:noFill/>
          <a:ln w="9525">
            <a:noFill/>
            <a:miter lim="800000"/>
            <a:headEnd/>
            <a:tailEnd/>
          </a:ln>
        </p:spPr>
        <p:txBody>
          <a:bodyPr>
            <a:prstTxWarp prst="textNoShape">
              <a:avLst/>
            </a:prstTxWarp>
            <a:spAutoFit/>
          </a:bodyPr>
          <a:lstStyle/>
          <a:p>
            <a:r>
              <a:rPr lang="en-US" sz="1200" dirty="0">
                <a:solidFill>
                  <a:srgbClr val="FF0000"/>
                </a:solidFill>
                <a:latin typeface="Times New Roman" charset="0"/>
                <a:ea typeface="Arial" charset="0"/>
                <a:cs typeface="Arial" charset="0"/>
              </a:rPr>
              <a:t>Dallas</a:t>
            </a:r>
          </a:p>
          <a:p>
            <a:endParaRPr lang="en-US" sz="1200" dirty="0">
              <a:solidFill>
                <a:srgbClr val="0070C0"/>
              </a:solidFill>
              <a:latin typeface="Times New Roman" charset="0"/>
              <a:ea typeface="Arial" charset="0"/>
              <a:cs typeface="Arial" charset="0"/>
            </a:endParaRPr>
          </a:p>
          <a:p>
            <a:r>
              <a:rPr lang="en-US" sz="1200" dirty="0">
                <a:solidFill>
                  <a:srgbClr val="FF0000"/>
                </a:solidFill>
                <a:latin typeface="Times New Roman" charset="0"/>
                <a:ea typeface="Arial" charset="0"/>
                <a:cs typeface="Arial" charset="0"/>
              </a:rPr>
              <a:t>Houston</a:t>
            </a:r>
          </a:p>
          <a:p>
            <a:endParaRPr lang="en-US" sz="1200" dirty="0">
              <a:solidFill>
                <a:srgbClr val="0070C0"/>
              </a:solidFill>
              <a:latin typeface="Times New Roman" charset="0"/>
              <a:ea typeface="Arial" charset="0"/>
              <a:cs typeface="Arial" charset="0"/>
            </a:endParaRPr>
          </a:p>
          <a:p>
            <a:r>
              <a:rPr lang="en-US" sz="1200" dirty="0" err="1">
                <a:solidFill>
                  <a:srgbClr val="0070C0"/>
                </a:solidFill>
                <a:latin typeface="Times New Roman" charset="0"/>
                <a:ea typeface="Arial" charset="0"/>
                <a:cs typeface="Arial" charset="0"/>
              </a:rPr>
              <a:t>Mos</a:t>
            </a:r>
            <a:r>
              <a:rPr lang="en-US" sz="1200" dirty="0">
                <a:solidFill>
                  <a:srgbClr val="0070C0"/>
                </a:solidFill>
                <a:latin typeface="Times New Roman" charset="0"/>
                <a:ea typeface="Arial" charset="0"/>
                <a:cs typeface="Arial" charset="0"/>
              </a:rPr>
              <a:t> </a:t>
            </a:r>
            <a:r>
              <a:rPr lang="en-US" sz="1200" dirty="0" err="1">
                <a:solidFill>
                  <a:srgbClr val="0070C0"/>
                </a:solidFill>
                <a:latin typeface="Times New Roman" charset="0"/>
                <a:ea typeface="Arial" charset="0"/>
                <a:cs typeface="Arial" charset="0"/>
              </a:rPr>
              <a:t>Eisely</a:t>
            </a:r>
            <a:endParaRPr lang="en-US" sz="1200" dirty="0">
              <a:solidFill>
                <a:srgbClr val="0070C0"/>
              </a:solidFill>
              <a:latin typeface="Times New Roman" charset="0"/>
              <a:ea typeface="Arial" charset="0"/>
              <a:cs typeface="Arial" charset="0"/>
            </a:endParaRPr>
          </a:p>
          <a:p>
            <a:endParaRPr lang="en-US" sz="1200" dirty="0">
              <a:solidFill>
                <a:srgbClr val="0070C0"/>
              </a:solidFill>
              <a:latin typeface="Times New Roman" charset="0"/>
              <a:ea typeface="Arial" charset="0"/>
              <a:cs typeface="Arial" charset="0"/>
            </a:endParaRPr>
          </a:p>
          <a:p>
            <a:r>
              <a:rPr lang="en-US" sz="1200" dirty="0">
                <a:solidFill>
                  <a:srgbClr val="0070C0"/>
                </a:solidFill>
                <a:latin typeface="Times New Roman" charset="0"/>
                <a:ea typeface="Arial" charset="0"/>
                <a:cs typeface="Arial" charset="0"/>
              </a:rPr>
              <a:t>Houston</a:t>
            </a:r>
          </a:p>
          <a:p>
            <a:endParaRPr lang="en-US" sz="1200" dirty="0">
              <a:solidFill>
                <a:srgbClr val="0070C0"/>
              </a:solidFill>
              <a:latin typeface="Times New Roman" charset="0"/>
              <a:ea typeface="Arial" charset="0"/>
              <a:cs typeface="Arial" charset="0"/>
            </a:endParaRPr>
          </a:p>
          <a:p>
            <a:r>
              <a:rPr lang="en-US" sz="1200" dirty="0">
                <a:solidFill>
                  <a:srgbClr val="0070C0"/>
                </a:solidFill>
                <a:latin typeface="Times New Roman" charset="0"/>
                <a:ea typeface="Arial" charset="0"/>
                <a:cs typeface="Arial" charset="0"/>
              </a:rPr>
              <a:t>Austin</a:t>
            </a:r>
          </a:p>
        </p:txBody>
      </p:sp>
      <p:sp>
        <p:nvSpPr>
          <p:cNvPr id="30731" name="TextBox 13"/>
          <p:cNvSpPr txBox="1">
            <a:spLocks noChangeArrowheads="1"/>
          </p:cNvSpPr>
          <p:nvPr/>
        </p:nvSpPr>
        <p:spPr bwMode="auto">
          <a:xfrm>
            <a:off x="4419600" y="3049588"/>
            <a:ext cx="898525" cy="2124075"/>
          </a:xfrm>
          <a:prstGeom prst="rect">
            <a:avLst/>
          </a:prstGeom>
          <a:noFill/>
          <a:ln w="9525">
            <a:noFill/>
            <a:miter lim="800000"/>
            <a:headEnd/>
            <a:tailEnd/>
          </a:ln>
        </p:spPr>
        <p:txBody>
          <a:bodyPr>
            <a:prstTxWarp prst="textNoShape">
              <a:avLst/>
            </a:prstTxWarp>
            <a:spAutoFit/>
          </a:bodyPr>
          <a:lstStyle/>
          <a:p>
            <a:pPr algn="r"/>
            <a:r>
              <a:rPr lang="en-US" sz="1200">
                <a:solidFill>
                  <a:srgbClr val="FF0000"/>
                </a:solidFill>
                <a:latin typeface="Times New Roman" charset="0"/>
                <a:ea typeface="Arial" charset="0"/>
                <a:cs typeface="Arial" charset="0"/>
              </a:rPr>
              <a:t>San Antonio</a:t>
            </a:r>
          </a:p>
          <a:p>
            <a:pPr algn="r"/>
            <a:endParaRPr lang="en-US" sz="1200">
              <a:solidFill>
                <a:srgbClr val="0070C0"/>
              </a:solidFill>
              <a:latin typeface="Times New Roman" charset="0"/>
              <a:ea typeface="Arial" charset="0"/>
              <a:cs typeface="Arial" charset="0"/>
            </a:endParaRPr>
          </a:p>
          <a:p>
            <a:pPr algn="r"/>
            <a:r>
              <a:rPr lang="en-US" sz="1200">
                <a:solidFill>
                  <a:srgbClr val="FF0000"/>
                </a:solidFill>
                <a:latin typeface="Times New Roman" charset="0"/>
                <a:ea typeface="Arial" charset="0"/>
                <a:cs typeface="Arial" charset="0"/>
              </a:rPr>
              <a:t>Dallas</a:t>
            </a:r>
          </a:p>
          <a:p>
            <a:pPr algn="r"/>
            <a:endParaRPr lang="en-US" sz="1200">
              <a:solidFill>
                <a:srgbClr val="0070C0"/>
              </a:solidFill>
              <a:latin typeface="Times New Roman" charset="0"/>
              <a:ea typeface="Arial" charset="0"/>
              <a:cs typeface="Arial" charset="0"/>
            </a:endParaRPr>
          </a:p>
          <a:p>
            <a:pPr algn="r"/>
            <a:r>
              <a:rPr lang="en-US" sz="1200">
                <a:solidFill>
                  <a:srgbClr val="0070C0"/>
                </a:solidFill>
                <a:latin typeface="Times New Roman" charset="0"/>
                <a:ea typeface="Arial" charset="0"/>
                <a:cs typeface="Arial" charset="0"/>
              </a:rPr>
              <a:t>Austin</a:t>
            </a:r>
          </a:p>
          <a:p>
            <a:pPr algn="r"/>
            <a:endParaRPr lang="en-US" sz="1200">
              <a:solidFill>
                <a:srgbClr val="0070C0"/>
              </a:solidFill>
              <a:latin typeface="Times New Roman" charset="0"/>
              <a:ea typeface="Arial" charset="0"/>
              <a:cs typeface="Arial" charset="0"/>
            </a:endParaRPr>
          </a:p>
          <a:p>
            <a:pPr algn="r"/>
            <a:r>
              <a:rPr lang="en-US" sz="1200">
                <a:solidFill>
                  <a:srgbClr val="0070C0"/>
                </a:solidFill>
                <a:latin typeface="Times New Roman" charset="0"/>
                <a:ea typeface="Arial" charset="0"/>
                <a:cs typeface="Arial" charset="0"/>
              </a:rPr>
              <a:t>San Antonio</a:t>
            </a:r>
          </a:p>
          <a:p>
            <a:pPr algn="r"/>
            <a:endParaRPr lang="en-US" sz="1200">
              <a:solidFill>
                <a:srgbClr val="0070C0"/>
              </a:solidFill>
              <a:latin typeface="Times New Roman" charset="0"/>
              <a:ea typeface="Arial" charset="0"/>
              <a:cs typeface="Arial" charset="0"/>
            </a:endParaRPr>
          </a:p>
          <a:p>
            <a:pPr algn="r"/>
            <a:r>
              <a:rPr lang="en-US" sz="1200">
                <a:solidFill>
                  <a:srgbClr val="0070C0"/>
                </a:solidFill>
                <a:latin typeface="Times New Roman" charset="0"/>
                <a:ea typeface="Arial" charset="0"/>
                <a:cs typeface="Arial" charset="0"/>
              </a:rPr>
              <a:t>Mos Eisely</a:t>
            </a:r>
          </a:p>
        </p:txBody>
      </p:sp>
      <p:sp>
        <p:nvSpPr>
          <p:cNvPr id="30732" name="TextBox 14"/>
          <p:cNvSpPr txBox="1">
            <a:spLocks noChangeArrowheads="1"/>
          </p:cNvSpPr>
          <p:nvPr/>
        </p:nvSpPr>
        <p:spPr bwMode="auto">
          <a:xfrm>
            <a:off x="1600200" y="2590800"/>
            <a:ext cx="1090613" cy="461963"/>
          </a:xfrm>
          <a:prstGeom prst="rect">
            <a:avLst/>
          </a:prstGeom>
          <a:noFill/>
          <a:ln w="9525">
            <a:noFill/>
            <a:miter lim="800000"/>
            <a:headEnd/>
            <a:tailEnd/>
          </a:ln>
        </p:spPr>
        <p:txBody>
          <a:bodyPr wrap="none">
            <a:prstTxWarp prst="textNoShape">
              <a:avLst/>
            </a:prstTxWarp>
            <a:spAutoFit/>
          </a:bodyPr>
          <a:lstStyle/>
          <a:p>
            <a:r>
              <a:rPr lang="en-US" sz="2400">
                <a:solidFill>
                  <a:srgbClr val="000000"/>
                </a:solidFill>
                <a:latin typeface="Times New Roman" charset="0"/>
                <a:ea typeface="Arial" charset="0"/>
                <a:cs typeface="Arial" charset="0"/>
              </a:rPr>
              <a:t>Parents</a:t>
            </a:r>
          </a:p>
        </p:txBody>
      </p:sp>
      <p:sp>
        <p:nvSpPr>
          <p:cNvPr id="30733" name="TextBox 15"/>
          <p:cNvSpPr txBox="1">
            <a:spLocks noChangeArrowheads="1"/>
          </p:cNvSpPr>
          <p:nvPr/>
        </p:nvSpPr>
        <p:spPr bwMode="auto">
          <a:xfrm>
            <a:off x="6096000" y="2590800"/>
            <a:ext cx="1260475" cy="461963"/>
          </a:xfrm>
          <a:prstGeom prst="rect">
            <a:avLst/>
          </a:prstGeom>
          <a:noFill/>
          <a:ln w="9525">
            <a:noFill/>
            <a:miter lim="800000"/>
            <a:headEnd/>
            <a:tailEnd/>
          </a:ln>
        </p:spPr>
        <p:txBody>
          <a:bodyPr wrap="none">
            <a:prstTxWarp prst="textNoShape">
              <a:avLst/>
            </a:prstTxWarp>
            <a:spAutoFit/>
          </a:bodyPr>
          <a:lstStyle/>
          <a:p>
            <a:r>
              <a:rPr lang="en-US" sz="2400">
                <a:solidFill>
                  <a:srgbClr val="000000"/>
                </a:solidFill>
                <a:latin typeface="Times New Roman" charset="0"/>
                <a:ea typeface="Arial" charset="0"/>
                <a:cs typeface="Arial" charset="0"/>
              </a:rPr>
              <a:t>Children</a:t>
            </a:r>
          </a:p>
        </p:txBody>
      </p:sp>
      <p:cxnSp>
        <p:nvCxnSpPr>
          <p:cNvPr id="18" name="Straight Arrow Connector 17"/>
          <p:cNvCxnSpPr/>
          <p:nvPr/>
        </p:nvCxnSpPr>
        <p:spPr bwMode="auto">
          <a:xfrm>
            <a:off x="838200" y="3422650"/>
            <a:ext cx="2667000" cy="1588"/>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rot="10800000">
            <a:off x="838200" y="3270250"/>
            <a:ext cx="2667000" cy="1588"/>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0736" name="TextBox 21"/>
          <p:cNvSpPr txBox="1">
            <a:spLocks noChangeArrowheads="1"/>
          </p:cNvSpPr>
          <p:nvPr/>
        </p:nvSpPr>
        <p:spPr bwMode="auto">
          <a:xfrm>
            <a:off x="5257800" y="5632450"/>
            <a:ext cx="2819400" cy="461963"/>
          </a:xfrm>
          <a:prstGeom prst="rect">
            <a:avLst/>
          </a:prstGeom>
          <a:noFill/>
          <a:ln w="9525">
            <a:noFill/>
            <a:miter lim="800000"/>
            <a:headEnd/>
            <a:tailEnd/>
          </a:ln>
        </p:spPr>
        <p:txBody>
          <a:bodyPr>
            <a:prstTxWarp prst="textNoShape">
              <a:avLst/>
            </a:prstTxWarp>
            <a:spAutoFit/>
          </a:bodyPr>
          <a:lstStyle/>
          <a:p>
            <a:pPr algn="ctr"/>
            <a:r>
              <a:rPr lang="en-US" sz="2400">
                <a:solidFill>
                  <a:srgbClr val="000000"/>
                </a:solidFill>
                <a:latin typeface="Times New Roman" charset="0"/>
                <a:ea typeface="Arial" charset="0"/>
                <a:cs typeface="Arial" charset="0"/>
              </a:rPr>
              <a:t>Not Viable!!</a:t>
            </a:r>
          </a:p>
        </p:txBody>
      </p:sp>
      <p:sp>
        <p:nvSpPr>
          <p:cNvPr id="23" name="Oval 22"/>
          <p:cNvSpPr/>
          <p:nvPr/>
        </p:nvSpPr>
        <p:spPr bwMode="auto">
          <a:xfrm>
            <a:off x="4572000" y="3041650"/>
            <a:ext cx="914400" cy="4572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endParaRPr lang="en-US" sz="2400">
              <a:solidFill>
                <a:srgbClr val="000000"/>
              </a:solidFill>
              <a:latin typeface="Times New Roman" charset="0"/>
              <a:ea typeface="Arial" charset="0"/>
              <a:cs typeface="Arial" charset="0"/>
            </a:endParaRPr>
          </a:p>
        </p:txBody>
      </p:sp>
      <p:sp>
        <p:nvSpPr>
          <p:cNvPr id="24" name="Oval 23"/>
          <p:cNvSpPr/>
          <p:nvPr/>
        </p:nvSpPr>
        <p:spPr bwMode="auto">
          <a:xfrm>
            <a:off x="4495800" y="4337050"/>
            <a:ext cx="914400" cy="4572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endParaRPr lang="en-US" sz="2400">
              <a:solidFill>
                <a:srgbClr val="000000"/>
              </a:solidFill>
              <a:latin typeface="Times New Roman" charset="0"/>
              <a:ea typeface="Arial" charset="0"/>
              <a:cs typeface="Arial" charset="0"/>
            </a:endParaRPr>
          </a:p>
        </p:txBody>
      </p:sp>
      <p:sp>
        <p:nvSpPr>
          <p:cNvPr id="25" name="Oval 24"/>
          <p:cNvSpPr/>
          <p:nvPr/>
        </p:nvSpPr>
        <p:spPr bwMode="auto">
          <a:xfrm>
            <a:off x="7772400" y="3346450"/>
            <a:ext cx="914400" cy="4572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endParaRPr lang="en-US" sz="2400">
              <a:solidFill>
                <a:srgbClr val="000000"/>
              </a:solidFill>
              <a:latin typeface="Times New Roman" charset="0"/>
              <a:ea typeface="Arial" charset="0"/>
              <a:cs typeface="Arial" charset="0"/>
            </a:endParaRPr>
          </a:p>
        </p:txBody>
      </p:sp>
      <p:sp>
        <p:nvSpPr>
          <p:cNvPr id="26" name="Oval 25"/>
          <p:cNvSpPr/>
          <p:nvPr/>
        </p:nvSpPr>
        <p:spPr bwMode="auto">
          <a:xfrm>
            <a:off x="7772400" y="4032250"/>
            <a:ext cx="914400" cy="4572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endParaRPr lang="en-US" sz="2400">
              <a:solidFill>
                <a:srgbClr val="000000"/>
              </a:solidFill>
              <a:latin typeface="Times New Roman" charset="0"/>
              <a:ea typeface="Arial" charset="0"/>
              <a:cs typeface="Arial" charset="0"/>
            </a:endParaRPr>
          </a:p>
        </p:txBody>
      </p:sp>
    </p:spTree>
    <p:extLst>
      <p:ext uri="{BB962C8B-B14F-4D97-AF65-F5344CB8AC3E}">
        <p14:creationId xmlns:p14="http://schemas.microsoft.com/office/powerpoint/2010/main" val="22618351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a:xfrm>
            <a:off x="685800" y="-227921"/>
            <a:ext cx="7772400" cy="1143000"/>
          </a:xfrm>
        </p:spPr>
        <p:txBody>
          <a:bodyPr/>
          <a:lstStyle/>
          <a:p>
            <a:r>
              <a:rPr lang="en-US" dirty="0" smtClean="0"/>
              <a:t>The Genetic Algorithm </a:t>
            </a:r>
            <a:r>
              <a:rPr lang="en-US" dirty="0"/>
              <a:t>Cycle</a:t>
            </a:r>
          </a:p>
        </p:txBody>
      </p:sp>
      <p:sp>
        <p:nvSpPr>
          <p:cNvPr id="33795" name="Slide Number Placeholder 4"/>
          <p:cNvSpPr>
            <a:spLocks noGrp="1"/>
          </p:cNvSpPr>
          <p:nvPr>
            <p:ph type="sldNum" sz="quarter" idx="12"/>
          </p:nvPr>
        </p:nvSpPr>
        <p:spPr>
          <a:noFill/>
        </p:spPr>
        <p:txBody>
          <a:bodyPr/>
          <a:lstStyle/>
          <a:p>
            <a:fld id="{D5FFEEE3-1818-554C-9458-9321A5B372F9}" type="slidenum">
              <a:rPr lang="en-US"/>
              <a:pPr/>
              <a:t>42</a:t>
            </a:fld>
            <a:endParaRPr lang="en-US"/>
          </a:p>
        </p:txBody>
      </p:sp>
      <p:grpSp>
        <p:nvGrpSpPr>
          <p:cNvPr id="33797" name="Group 15"/>
          <p:cNvGrpSpPr>
            <a:grpSpLocks/>
          </p:cNvGrpSpPr>
          <p:nvPr/>
        </p:nvGrpSpPr>
        <p:grpSpPr bwMode="auto">
          <a:xfrm>
            <a:off x="1600199" y="1014412"/>
            <a:ext cx="6409267" cy="4550569"/>
            <a:chOff x="912" y="912"/>
            <a:chExt cx="4272" cy="3297"/>
          </a:xfrm>
        </p:grpSpPr>
        <p:pic>
          <p:nvPicPr>
            <p:cNvPr id="33803" name="Picture 3" descr="population"/>
            <p:cNvPicPr>
              <a:picLocks noChangeAspect="1" noChangeArrowheads="1"/>
            </p:cNvPicPr>
            <p:nvPr/>
          </p:nvPicPr>
          <p:blipFill>
            <a:blip r:embed="rId3"/>
            <a:srcRect/>
            <a:stretch>
              <a:fillRect/>
            </a:stretch>
          </p:blipFill>
          <p:spPr bwMode="auto">
            <a:xfrm>
              <a:off x="1440" y="912"/>
              <a:ext cx="1104" cy="1011"/>
            </a:xfrm>
            <a:prstGeom prst="rect">
              <a:avLst/>
            </a:prstGeom>
            <a:noFill/>
            <a:ln w="9525">
              <a:noFill/>
              <a:miter lim="800000"/>
              <a:headEnd/>
              <a:tailEnd/>
            </a:ln>
          </p:spPr>
        </p:pic>
        <p:pic>
          <p:nvPicPr>
            <p:cNvPr id="33804" name="Picture 4" descr="ranking"/>
            <p:cNvPicPr>
              <a:picLocks noChangeAspect="1" noChangeArrowheads="1"/>
            </p:cNvPicPr>
            <p:nvPr/>
          </p:nvPicPr>
          <p:blipFill>
            <a:blip r:embed="rId4"/>
            <a:srcRect/>
            <a:stretch>
              <a:fillRect/>
            </a:stretch>
          </p:blipFill>
          <p:spPr bwMode="auto">
            <a:xfrm>
              <a:off x="3360" y="912"/>
              <a:ext cx="1152" cy="1047"/>
            </a:xfrm>
            <a:prstGeom prst="rect">
              <a:avLst/>
            </a:prstGeom>
            <a:noFill/>
            <a:ln w="9525">
              <a:noFill/>
              <a:miter lim="800000"/>
              <a:headEnd/>
              <a:tailEnd/>
            </a:ln>
          </p:spPr>
        </p:pic>
        <p:pic>
          <p:nvPicPr>
            <p:cNvPr id="33805" name="Picture 5" descr="mateselection"/>
            <p:cNvPicPr>
              <a:picLocks noChangeAspect="1" noChangeArrowheads="1"/>
            </p:cNvPicPr>
            <p:nvPr/>
          </p:nvPicPr>
          <p:blipFill>
            <a:blip r:embed="rId5"/>
            <a:srcRect/>
            <a:stretch>
              <a:fillRect/>
            </a:stretch>
          </p:blipFill>
          <p:spPr bwMode="auto">
            <a:xfrm>
              <a:off x="4032" y="2304"/>
              <a:ext cx="1152" cy="1027"/>
            </a:xfrm>
            <a:prstGeom prst="rect">
              <a:avLst/>
            </a:prstGeom>
            <a:noFill/>
            <a:ln w="9525">
              <a:noFill/>
              <a:miter lim="800000"/>
              <a:headEnd/>
              <a:tailEnd/>
            </a:ln>
          </p:spPr>
        </p:pic>
        <p:pic>
          <p:nvPicPr>
            <p:cNvPr id="33806" name="Picture 6" descr="crossover"/>
            <p:cNvPicPr>
              <a:picLocks noChangeAspect="1" noChangeArrowheads="1"/>
            </p:cNvPicPr>
            <p:nvPr/>
          </p:nvPicPr>
          <p:blipFill>
            <a:blip r:embed="rId6"/>
            <a:srcRect/>
            <a:stretch>
              <a:fillRect/>
            </a:stretch>
          </p:blipFill>
          <p:spPr bwMode="auto">
            <a:xfrm>
              <a:off x="2496" y="3168"/>
              <a:ext cx="1173" cy="1041"/>
            </a:xfrm>
            <a:prstGeom prst="rect">
              <a:avLst/>
            </a:prstGeom>
            <a:noFill/>
            <a:ln w="9525">
              <a:noFill/>
              <a:miter lim="800000"/>
              <a:headEnd/>
              <a:tailEnd/>
            </a:ln>
          </p:spPr>
        </p:pic>
        <p:pic>
          <p:nvPicPr>
            <p:cNvPr id="33807" name="Picture 7" descr="mutation"/>
            <p:cNvPicPr>
              <a:picLocks noChangeAspect="1" noChangeArrowheads="1"/>
            </p:cNvPicPr>
            <p:nvPr/>
          </p:nvPicPr>
          <p:blipFill>
            <a:blip r:embed="rId7"/>
            <a:srcRect/>
            <a:stretch>
              <a:fillRect/>
            </a:stretch>
          </p:blipFill>
          <p:spPr bwMode="auto">
            <a:xfrm>
              <a:off x="912" y="2256"/>
              <a:ext cx="1152" cy="1030"/>
            </a:xfrm>
            <a:prstGeom prst="rect">
              <a:avLst/>
            </a:prstGeom>
            <a:noFill/>
            <a:ln w="9525">
              <a:noFill/>
              <a:miter lim="800000"/>
              <a:headEnd/>
              <a:tailEnd/>
            </a:ln>
          </p:spPr>
        </p:pic>
        <p:pic>
          <p:nvPicPr>
            <p:cNvPr id="33808" name="Picture 8" descr="best"/>
            <p:cNvPicPr>
              <a:picLocks noChangeAspect="1" noChangeArrowheads="1"/>
            </p:cNvPicPr>
            <p:nvPr/>
          </p:nvPicPr>
          <p:blipFill>
            <a:blip r:embed="rId8"/>
            <a:srcRect/>
            <a:stretch>
              <a:fillRect/>
            </a:stretch>
          </p:blipFill>
          <p:spPr bwMode="auto">
            <a:xfrm>
              <a:off x="2496" y="1920"/>
              <a:ext cx="1143" cy="1002"/>
            </a:xfrm>
            <a:prstGeom prst="rect">
              <a:avLst/>
            </a:prstGeom>
            <a:noFill/>
            <a:ln w="9525">
              <a:noFill/>
              <a:miter lim="800000"/>
              <a:headEnd/>
              <a:tailEnd/>
            </a:ln>
          </p:spPr>
        </p:pic>
        <p:sp>
          <p:nvSpPr>
            <p:cNvPr id="357385" name="Line 9"/>
            <p:cNvSpPr>
              <a:spLocks noChangeShapeType="1"/>
            </p:cNvSpPr>
            <p:nvPr/>
          </p:nvSpPr>
          <p:spPr bwMode="auto">
            <a:xfrm flipV="1">
              <a:off x="1440" y="1872"/>
              <a:ext cx="144" cy="288"/>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a:p>
          </p:txBody>
        </p:sp>
        <p:sp>
          <p:nvSpPr>
            <p:cNvPr id="357386" name="Line 10"/>
            <p:cNvSpPr>
              <a:spLocks noChangeShapeType="1"/>
            </p:cNvSpPr>
            <p:nvPr/>
          </p:nvSpPr>
          <p:spPr bwMode="auto">
            <a:xfrm>
              <a:off x="2496" y="1296"/>
              <a:ext cx="768" cy="48"/>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a:p>
          </p:txBody>
        </p:sp>
        <p:sp>
          <p:nvSpPr>
            <p:cNvPr id="357387" name="Line 11"/>
            <p:cNvSpPr>
              <a:spLocks noChangeShapeType="1"/>
            </p:cNvSpPr>
            <p:nvPr/>
          </p:nvSpPr>
          <p:spPr bwMode="auto">
            <a:xfrm>
              <a:off x="4176" y="1968"/>
              <a:ext cx="144" cy="336"/>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a:p>
          </p:txBody>
        </p:sp>
        <p:sp>
          <p:nvSpPr>
            <p:cNvPr id="357388" name="Line 12"/>
            <p:cNvSpPr>
              <a:spLocks noChangeShapeType="1"/>
            </p:cNvSpPr>
            <p:nvPr/>
          </p:nvSpPr>
          <p:spPr bwMode="auto">
            <a:xfrm flipH="1">
              <a:off x="3600" y="3312"/>
              <a:ext cx="624" cy="240"/>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a:p>
          </p:txBody>
        </p:sp>
        <p:sp>
          <p:nvSpPr>
            <p:cNvPr id="357389" name="Line 13"/>
            <p:cNvSpPr>
              <a:spLocks noChangeShapeType="1"/>
            </p:cNvSpPr>
            <p:nvPr/>
          </p:nvSpPr>
          <p:spPr bwMode="auto">
            <a:xfrm flipH="1" flipV="1">
              <a:off x="1920" y="3264"/>
              <a:ext cx="528" cy="240"/>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a:p>
          </p:txBody>
        </p:sp>
        <p:sp>
          <p:nvSpPr>
            <p:cNvPr id="357390" name="Line 14"/>
            <p:cNvSpPr>
              <a:spLocks noChangeShapeType="1"/>
            </p:cNvSpPr>
            <p:nvPr/>
          </p:nvSpPr>
          <p:spPr bwMode="auto">
            <a:xfrm>
              <a:off x="2016" y="2016"/>
              <a:ext cx="432" cy="192"/>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a:p>
          </p:txBody>
        </p:sp>
      </p:grpSp>
      <p:sp>
        <p:nvSpPr>
          <p:cNvPr id="33798" name="TextBox 18"/>
          <p:cNvSpPr txBox="1">
            <a:spLocks noChangeArrowheads="1"/>
          </p:cNvSpPr>
          <p:nvPr/>
        </p:nvSpPr>
        <p:spPr bwMode="auto">
          <a:xfrm>
            <a:off x="6858000" y="1295400"/>
            <a:ext cx="1057275" cy="461963"/>
          </a:xfrm>
          <a:prstGeom prst="rect">
            <a:avLst/>
          </a:prstGeom>
          <a:noFill/>
          <a:ln w="9525">
            <a:noFill/>
            <a:miter lim="800000"/>
            <a:headEnd/>
            <a:tailEnd/>
          </a:ln>
        </p:spPr>
        <p:txBody>
          <a:bodyPr wrap="none">
            <a:prstTxWarp prst="textNoShape">
              <a:avLst/>
            </a:prstTxWarp>
            <a:spAutoFit/>
          </a:bodyPr>
          <a:lstStyle/>
          <a:p>
            <a:pPr eaLnBrk="0" hangingPunct="0"/>
            <a:r>
              <a:rPr lang="en-US"/>
              <a:t>Fitness</a:t>
            </a:r>
          </a:p>
        </p:txBody>
      </p:sp>
      <p:sp>
        <p:nvSpPr>
          <p:cNvPr id="33799" name="TextBox 19"/>
          <p:cNvSpPr txBox="1">
            <a:spLocks noChangeArrowheads="1"/>
          </p:cNvSpPr>
          <p:nvPr/>
        </p:nvSpPr>
        <p:spPr bwMode="auto">
          <a:xfrm>
            <a:off x="7550350" y="4302782"/>
            <a:ext cx="1327150" cy="461963"/>
          </a:xfrm>
          <a:prstGeom prst="rect">
            <a:avLst/>
          </a:prstGeom>
          <a:noFill/>
          <a:ln w="9525">
            <a:noFill/>
            <a:miter lim="800000"/>
            <a:headEnd/>
            <a:tailEnd/>
          </a:ln>
        </p:spPr>
        <p:txBody>
          <a:bodyPr wrap="none">
            <a:prstTxWarp prst="textNoShape">
              <a:avLst/>
            </a:prstTxWarp>
            <a:spAutoFit/>
          </a:bodyPr>
          <a:lstStyle/>
          <a:p>
            <a:pPr eaLnBrk="0" hangingPunct="0"/>
            <a:r>
              <a:rPr lang="en-US" dirty="0"/>
              <a:t>Selection</a:t>
            </a:r>
          </a:p>
        </p:txBody>
      </p:sp>
      <p:sp>
        <p:nvSpPr>
          <p:cNvPr id="33800" name="TextBox 21"/>
          <p:cNvSpPr txBox="1">
            <a:spLocks noChangeArrowheads="1"/>
          </p:cNvSpPr>
          <p:nvPr/>
        </p:nvSpPr>
        <p:spPr bwMode="auto">
          <a:xfrm>
            <a:off x="5807181" y="4956497"/>
            <a:ext cx="1714792" cy="461963"/>
          </a:xfrm>
          <a:prstGeom prst="rect">
            <a:avLst/>
          </a:prstGeom>
          <a:noFill/>
          <a:ln w="9525">
            <a:noFill/>
            <a:miter lim="800000"/>
            <a:headEnd/>
            <a:tailEnd/>
          </a:ln>
        </p:spPr>
        <p:txBody>
          <a:bodyPr wrap="square">
            <a:prstTxWarp prst="textNoShape">
              <a:avLst/>
            </a:prstTxWarp>
            <a:spAutoFit/>
          </a:bodyPr>
          <a:lstStyle/>
          <a:p>
            <a:pPr eaLnBrk="0" hangingPunct="0"/>
            <a:r>
              <a:rPr lang="en-US" dirty="0"/>
              <a:t>Crossover</a:t>
            </a:r>
          </a:p>
        </p:txBody>
      </p:sp>
      <p:sp>
        <p:nvSpPr>
          <p:cNvPr id="33801" name="TextBox 22"/>
          <p:cNvSpPr txBox="1">
            <a:spLocks noChangeArrowheads="1"/>
          </p:cNvSpPr>
          <p:nvPr/>
        </p:nvSpPr>
        <p:spPr bwMode="auto">
          <a:xfrm>
            <a:off x="1530446" y="4449206"/>
            <a:ext cx="1517548" cy="461963"/>
          </a:xfrm>
          <a:prstGeom prst="rect">
            <a:avLst/>
          </a:prstGeom>
          <a:noFill/>
          <a:ln w="9525">
            <a:noFill/>
            <a:miter lim="800000"/>
            <a:headEnd/>
            <a:tailEnd/>
          </a:ln>
        </p:spPr>
        <p:txBody>
          <a:bodyPr wrap="square">
            <a:prstTxWarp prst="textNoShape">
              <a:avLst/>
            </a:prstTxWarp>
            <a:spAutoFit/>
          </a:bodyPr>
          <a:lstStyle/>
          <a:p>
            <a:pPr eaLnBrk="0" hangingPunct="0"/>
            <a:r>
              <a:rPr lang="en-US" dirty="0"/>
              <a:t>Mutation</a:t>
            </a:r>
          </a:p>
        </p:txBody>
      </p:sp>
      <p:sp>
        <p:nvSpPr>
          <p:cNvPr id="33802" name="TextBox 23"/>
          <p:cNvSpPr txBox="1">
            <a:spLocks noChangeArrowheads="1"/>
          </p:cNvSpPr>
          <p:nvPr/>
        </p:nvSpPr>
        <p:spPr bwMode="auto">
          <a:xfrm>
            <a:off x="0" y="1121520"/>
            <a:ext cx="2174875" cy="461963"/>
          </a:xfrm>
          <a:prstGeom prst="rect">
            <a:avLst/>
          </a:prstGeom>
          <a:noFill/>
          <a:ln w="9525">
            <a:noFill/>
            <a:miter lim="800000"/>
            <a:headEnd/>
            <a:tailEnd/>
          </a:ln>
        </p:spPr>
        <p:txBody>
          <a:bodyPr wrap="none">
            <a:prstTxWarp prst="textNoShape">
              <a:avLst/>
            </a:prstTxWarp>
            <a:spAutoFit/>
          </a:bodyPr>
          <a:lstStyle/>
          <a:p>
            <a:pPr eaLnBrk="0" hangingPunct="0"/>
            <a:r>
              <a:rPr lang="en-US" dirty="0"/>
              <a:t>New Population</a:t>
            </a:r>
          </a:p>
        </p:txBody>
      </p:sp>
      <p:pic>
        <p:nvPicPr>
          <p:cNvPr id="2" name="Picture 1"/>
          <p:cNvPicPr>
            <a:picLocks noChangeAspect="1"/>
          </p:cNvPicPr>
          <p:nvPr/>
        </p:nvPicPr>
        <p:blipFill>
          <a:blip r:embed="rId9"/>
          <a:stretch>
            <a:fillRect/>
          </a:stretch>
        </p:blipFill>
        <p:spPr>
          <a:xfrm>
            <a:off x="3761399" y="5461000"/>
            <a:ext cx="4533900" cy="1320800"/>
          </a:xfrm>
          <a:prstGeom prst="rect">
            <a:avLst/>
          </a:prstGeom>
        </p:spPr>
      </p:pic>
    </p:spTree>
    <p:extLst>
      <p:ext uri="{BB962C8B-B14F-4D97-AF65-F5344CB8AC3E}">
        <p14:creationId xmlns:p14="http://schemas.microsoft.com/office/powerpoint/2010/main" val="2003622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33" y="-253535"/>
            <a:ext cx="7772400" cy="1143000"/>
          </a:xfrm>
        </p:spPr>
        <p:txBody>
          <a:bodyPr/>
          <a:lstStyle/>
          <a:p>
            <a:r>
              <a:rPr lang="en-US" dirty="0"/>
              <a:t>G</a:t>
            </a:r>
            <a:r>
              <a:rPr lang="en-US" dirty="0" smtClean="0"/>
              <a:t>enetic </a:t>
            </a:r>
            <a:r>
              <a:rPr lang="en-US" dirty="0"/>
              <a:t>algorithm </a:t>
            </a:r>
          </a:p>
        </p:txBody>
      </p:sp>
      <p:sp>
        <p:nvSpPr>
          <p:cNvPr id="3" name="Content Placeholder 2"/>
          <p:cNvSpPr>
            <a:spLocks noGrp="1"/>
          </p:cNvSpPr>
          <p:nvPr>
            <p:ph idx="1"/>
          </p:nvPr>
        </p:nvSpPr>
        <p:spPr>
          <a:xfrm>
            <a:off x="228600" y="829694"/>
            <a:ext cx="8821529" cy="4546639"/>
          </a:xfrm>
        </p:spPr>
        <p:txBody>
          <a:bodyPr>
            <a:normAutofit/>
          </a:bodyPr>
          <a:lstStyle/>
          <a:p>
            <a:pPr marL="0" lvl="0" indent="0">
              <a:buNone/>
            </a:pPr>
            <a:r>
              <a:rPr lang="en-US" sz="2800" b="0" dirty="0" smtClean="0"/>
              <a:t>“</a:t>
            </a:r>
            <a:r>
              <a:rPr lang="en-US" sz="2800" b="0" dirty="0"/>
              <a:t>A genetic algorithm is a variant of stochastic beam search in which successor states are generated by combining </a:t>
            </a:r>
            <a:r>
              <a:rPr lang="en-US" sz="2800" b="0" i="1" dirty="0"/>
              <a:t>two </a:t>
            </a:r>
            <a:r>
              <a:rPr lang="en-US" sz="2800" b="0" dirty="0"/>
              <a:t>parent states rather than by modifying a single state.”   </a:t>
            </a:r>
            <a:endParaRPr lang="en-US" sz="2800" b="0" dirty="0" smtClean="0"/>
          </a:p>
          <a:p>
            <a:pPr marL="457200" lvl="0" indent="-457200">
              <a:buFont typeface="Arial"/>
              <a:buChar char="•"/>
            </a:pPr>
            <a:r>
              <a:rPr lang="en-US" sz="2400" b="0" dirty="0" smtClean="0"/>
              <a:t>What </a:t>
            </a:r>
            <a:r>
              <a:rPr lang="en-US" sz="2400" b="0" dirty="0"/>
              <a:t>might be possible advantages of this approach over stochastic beam search?  </a:t>
            </a:r>
            <a:endParaRPr lang="en-US" sz="2400" b="0" dirty="0" smtClean="0"/>
          </a:p>
          <a:p>
            <a:pPr marL="457200" lvl="0" indent="-457200">
              <a:buFont typeface="Arial"/>
              <a:buChar char="•"/>
            </a:pPr>
            <a:r>
              <a:rPr lang="en-US" sz="2400" b="0" dirty="0" smtClean="0"/>
              <a:t>For </a:t>
            </a:r>
            <a:r>
              <a:rPr lang="en-US" sz="2400" b="0" dirty="0"/>
              <a:t>what kinds of problems is a genetic algorithm approach appropriate?  When not?  </a:t>
            </a:r>
            <a:r>
              <a:rPr lang="en-US" sz="2400" b="0" dirty="0" smtClean="0"/>
              <a:t>Why?</a:t>
            </a:r>
            <a:endParaRPr lang="en-US" sz="2400" b="0" dirty="0"/>
          </a:p>
          <a:p>
            <a:endParaRPr lang="en-US" sz="2400" b="0"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67B37-5408-8848-BA1A-2C039AA52483}" type="slidenum">
              <a:rPr lang="en-US" smtClean="0"/>
              <a:pPr/>
              <a:t>43</a:t>
            </a:fld>
            <a:endParaRPr lang="en-US"/>
          </a:p>
        </p:txBody>
      </p:sp>
      <p:pic>
        <p:nvPicPr>
          <p:cNvPr id="7" name="Picture 6"/>
          <p:cNvPicPr>
            <a:picLocks noChangeAspect="1"/>
          </p:cNvPicPr>
          <p:nvPr/>
        </p:nvPicPr>
        <p:blipFill>
          <a:blip r:embed="rId3">
            <a:alphaModFix/>
          </a:blip>
          <a:stretch>
            <a:fillRect/>
          </a:stretch>
        </p:blipFill>
        <p:spPr>
          <a:xfrm>
            <a:off x="3536630" y="4358292"/>
            <a:ext cx="4993859" cy="2252132"/>
          </a:xfrm>
          <a:prstGeom prst="rect">
            <a:avLst/>
          </a:prstGeom>
          <a:solidFill>
            <a:srgbClr val="FFFFFF"/>
          </a:solidFill>
          <a:ln>
            <a:noFill/>
          </a:ln>
        </p:spPr>
      </p:pic>
      <p:sp>
        <p:nvSpPr>
          <p:cNvPr id="8" name="Oval 7"/>
          <p:cNvSpPr/>
          <p:nvPr/>
        </p:nvSpPr>
        <p:spPr>
          <a:xfrm>
            <a:off x="6185960" y="5474732"/>
            <a:ext cx="101600" cy="837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483227" y="5104610"/>
            <a:ext cx="101600" cy="837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10000" y="5105400"/>
            <a:ext cx="601810" cy="369332"/>
          </a:xfrm>
          <a:prstGeom prst="rect">
            <a:avLst/>
          </a:prstGeom>
          <a:noFill/>
        </p:spPr>
        <p:txBody>
          <a:bodyPr wrap="none" rtlCol="0">
            <a:spAutoFit/>
          </a:bodyPr>
          <a:lstStyle/>
          <a:p>
            <a:r>
              <a:rPr lang="en-US" dirty="0" smtClean="0">
                <a:solidFill>
                  <a:schemeClr val="accent1"/>
                </a:solidFill>
              </a:rPr>
              <a:t>K=2</a:t>
            </a:r>
            <a:endParaRPr lang="en-US" dirty="0">
              <a:solidFill>
                <a:schemeClr val="accent1"/>
              </a:solidFill>
            </a:endParaRPr>
          </a:p>
        </p:txBody>
      </p:sp>
    </p:spTree>
    <p:extLst>
      <p:ext uri="{BB962C8B-B14F-4D97-AF65-F5344CB8AC3E}">
        <p14:creationId xmlns:p14="http://schemas.microsoft.com/office/powerpoint/2010/main" val="220181894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21734"/>
            <a:ext cx="7772400" cy="1143000"/>
          </a:xfrm>
        </p:spPr>
        <p:txBody>
          <a:bodyPr/>
          <a:lstStyle/>
          <a:p>
            <a:r>
              <a:rPr lang="en-US" dirty="0"/>
              <a:t>Exercise 4.1 </a:t>
            </a:r>
          </a:p>
        </p:txBody>
      </p:sp>
      <p:sp>
        <p:nvSpPr>
          <p:cNvPr id="3" name="Content Placeholder 2"/>
          <p:cNvSpPr>
            <a:spLocks noGrp="1"/>
          </p:cNvSpPr>
          <p:nvPr>
            <p:ph idx="1"/>
          </p:nvPr>
        </p:nvSpPr>
        <p:spPr>
          <a:xfrm>
            <a:off x="270933" y="1075268"/>
            <a:ext cx="8582225" cy="4775200"/>
          </a:xfrm>
        </p:spPr>
        <p:txBody>
          <a:bodyPr>
            <a:normAutofit fontScale="92500" lnSpcReduction="10000"/>
          </a:bodyPr>
          <a:lstStyle/>
          <a:p>
            <a:pPr marL="0" lvl="0" indent="0">
              <a:buNone/>
            </a:pPr>
            <a:r>
              <a:rPr lang="en-US" sz="2800" b="0" dirty="0" smtClean="0"/>
              <a:t>Give </a:t>
            </a:r>
            <a:r>
              <a:rPr lang="en-US" sz="2800" b="0" dirty="0"/>
              <a:t>the name of the algorithm that results from each of the following special cases: </a:t>
            </a:r>
          </a:p>
          <a:p>
            <a:pPr marL="457200" indent="-457200">
              <a:buFont typeface="Wingdings" charset="2"/>
              <a:buChar char="§"/>
            </a:pPr>
            <a:r>
              <a:rPr lang="en-US" sz="3200" b="0" dirty="0"/>
              <a:t>Local beam search with k = 1. </a:t>
            </a:r>
          </a:p>
          <a:p>
            <a:pPr marL="457200" indent="-457200">
              <a:buFont typeface="Wingdings" charset="2"/>
              <a:buChar char="§"/>
            </a:pPr>
            <a:r>
              <a:rPr lang="en-US" sz="3200" b="0" dirty="0"/>
              <a:t>Local beam search with one initial state and no limit on the number of states retained. </a:t>
            </a:r>
          </a:p>
          <a:p>
            <a:pPr marL="457200" indent="-457200">
              <a:buFont typeface="Wingdings" charset="2"/>
              <a:buChar char="§"/>
            </a:pPr>
            <a:r>
              <a:rPr lang="en-US" sz="3200" b="0" dirty="0"/>
              <a:t>Simulated annealing with T = 0 at all times (and omitting the termination test). </a:t>
            </a:r>
          </a:p>
          <a:p>
            <a:pPr marL="457200" indent="-457200">
              <a:buFont typeface="Wingdings" charset="2"/>
              <a:buChar char="§"/>
            </a:pPr>
            <a:r>
              <a:rPr lang="en-US" sz="3200" b="0" dirty="0"/>
              <a:t>Simulated annealing with T = ∞ at all times. </a:t>
            </a:r>
            <a:endParaRPr lang="en-US" sz="1500" b="0" dirty="0"/>
          </a:p>
          <a:p>
            <a:pPr marL="457200" indent="-457200">
              <a:buFont typeface="Wingdings" charset="2"/>
              <a:buChar char="§"/>
            </a:pPr>
            <a:r>
              <a:rPr lang="en-US" sz="3200" b="0" dirty="0"/>
              <a:t>Genetic algorithm with population size N = 1. </a:t>
            </a:r>
          </a:p>
          <a:p>
            <a:pPr marL="285750" lvl="0" indent="-285750">
              <a:buFont typeface="Wingdings" charset="2"/>
              <a:buChar char="§"/>
            </a:pPr>
            <a:endParaRPr lang="en-US" b="0"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367B37-5408-8848-BA1A-2C039AA52483}" type="slidenum">
              <a:rPr lang="en-US" smtClean="0"/>
              <a:pPr/>
              <a:t>44</a:t>
            </a:fld>
            <a:endParaRPr lang="en-US"/>
          </a:p>
        </p:txBody>
      </p:sp>
      <p:sp>
        <p:nvSpPr>
          <p:cNvPr id="6" name="TextBox 5"/>
          <p:cNvSpPr txBox="1"/>
          <p:nvPr/>
        </p:nvSpPr>
        <p:spPr>
          <a:xfrm>
            <a:off x="5889549" y="1812630"/>
            <a:ext cx="1787418" cy="369332"/>
          </a:xfrm>
          <a:prstGeom prst="rect">
            <a:avLst/>
          </a:prstGeom>
          <a:noFill/>
        </p:spPr>
        <p:txBody>
          <a:bodyPr wrap="none" rtlCol="0">
            <a:spAutoFit/>
          </a:bodyPr>
          <a:lstStyle/>
          <a:p>
            <a:r>
              <a:rPr lang="en-US" b="1" dirty="0" smtClean="0">
                <a:solidFill>
                  <a:srgbClr val="FF0000"/>
                </a:solidFill>
                <a:latin typeface="Arial Black"/>
                <a:cs typeface="Arial Black"/>
              </a:rPr>
              <a:t>Hill Climbing</a:t>
            </a:r>
            <a:endParaRPr lang="en-US" b="1" dirty="0">
              <a:solidFill>
                <a:srgbClr val="FF0000"/>
              </a:solidFill>
              <a:latin typeface="Arial Black"/>
              <a:cs typeface="Arial Black"/>
            </a:endParaRPr>
          </a:p>
        </p:txBody>
      </p:sp>
      <p:sp>
        <p:nvSpPr>
          <p:cNvPr id="7" name="TextBox 6"/>
          <p:cNvSpPr txBox="1"/>
          <p:nvPr/>
        </p:nvSpPr>
        <p:spPr>
          <a:xfrm>
            <a:off x="7236640" y="3002107"/>
            <a:ext cx="684878" cy="369332"/>
          </a:xfrm>
          <a:prstGeom prst="rect">
            <a:avLst/>
          </a:prstGeom>
          <a:noFill/>
        </p:spPr>
        <p:txBody>
          <a:bodyPr wrap="none" rtlCol="0">
            <a:spAutoFit/>
          </a:bodyPr>
          <a:lstStyle/>
          <a:p>
            <a:r>
              <a:rPr lang="en-US" b="1" dirty="0" smtClean="0">
                <a:solidFill>
                  <a:srgbClr val="FF0000"/>
                </a:solidFill>
                <a:latin typeface="Arial Black"/>
                <a:cs typeface="Arial Black"/>
              </a:rPr>
              <a:t>BFS</a:t>
            </a:r>
            <a:endParaRPr lang="en-US" b="1" dirty="0">
              <a:solidFill>
                <a:srgbClr val="FF0000"/>
              </a:solidFill>
              <a:latin typeface="Arial Black"/>
              <a:cs typeface="Arial Black"/>
            </a:endParaRPr>
          </a:p>
        </p:txBody>
      </p:sp>
      <p:sp>
        <p:nvSpPr>
          <p:cNvPr id="11" name="TextBox 10"/>
          <p:cNvSpPr txBox="1"/>
          <p:nvPr/>
        </p:nvSpPr>
        <p:spPr>
          <a:xfrm>
            <a:off x="6603667" y="3906705"/>
            <a:ext cx="1787418" cy="369332"/>
          </a:xfrm>
          <a:prstGeom prst="rect">
            <a:avLst/>
          </a:prstGeom>
          <a:noFill/>
        </p:spPr>
        <p:txBody>
          <a:bodyPr wrap="none" rtlCol="0">
            <a:spAutoFit/>
          </a:bodyPr>
          <a:lstStyle/>
          <a:p>
            <a:r>
              <a:rPr lang="en-US" b="1" dirty="0" smtClean="0">
                <a:solidFill>
                  <a:srgbClr val="FF0000"/>
                </a:solidFill>
                <a:latin typeface="Arial Black"/>
                <a:cs typeface="Arial Black"/>
              </a:rPr>
              <a:t>Hill Climbing</a:t>
            </a:r>
            <a:endParaRPr lang="en-US" b="1" dirty="0">
              <a:solidFill>
                <a:srgbClr val="FF0000"/>
              </a:solidFill>
              <a:latin typeface="Arial Black"/>
              <a:cs typeface="Arial Black"/>
            </a:endParaRPr>
          </a:p>
        </p:txBody>
      </p:sp>
      <p:sp>
        <p:nvSpPr>
          <p:cNvPr id="12" name="TextBox 11"/>
          <p:cNvSpPr txBox="1"/>
          <p:nvPr/>
        </p:nvSpPr>
        <p:spPr>
          <a:xfrm>
            <a:off x="7426572" y="4305638"/>
            <a:ext cx="1556836" cy="830997"/>
          </a:xfrm>
          <a:prstGeom prst="rect">
            <a:avLst/>
          </a:prstGeom>
          <a:noFill/>
        </p:spPr>
        <p:txBody>
          <a:bodyPr wrap="none" rtlCol="0">
            <a:spAutoFit/>
          </a:bodyPr>
          <a:lstStyle/>
          <a:p>
            <a:pPr algn="r"/>
            <a:r>
              <a:rPr lang="en-US" b="1" dirty="0" smtClean="0">
                <a:solidFill>
                  <a:srgbClr val="FF0000"/>
                </a:solidFill>
                <a:latin typeface="Arial Black"/>
                <a:cs typeface="Arial Black"/>
              </a:rPr>
              <a:t>Random</a:t>
            </a:r>
          </a:p>
          <a:p>
            <a:pPr algn="r"/>
            <a:r>
              <a:rPr lang="en-US" b="1" dirty="0" smtClean="0">
                <a:solidFill>
                  <a:srgbClr val="FF0000"/>
                </a:solidFill>
                <a:latin typeface="Arial Black"/>
                <a:cs typeface="Arial Black"/>
              </a:rPr>
              <a:t>Walk</a:t>
            </a:r>
            <a:endParaRPr lang="en-US" b="1" dirty="0">
              <a:solidFill>
                <a:srgbClr val="FF0000"/>
              </a:solidFill>
              <a:latin typeface="Arial Black"/>
              <a:cs typeface="Arial Black"/>
            </a:endParaRPr>
          </a:p>
        </p:txBody>
      </p:sp>
      <p:sp>
        <p:nvSpPr>
          <p:cNvPr id="13" name="TextBox 12"/>
          <p:cNvSpPr txBox="1"/>
          <p:nvPr/>
        </p:nvSpPr>
        <p:spPr>
          <a:xfrm>
            <a:off x="5868382" y="5511760"/>
            <a:ext cx="3004941" cy="461665"/>
          </a:xfrm>
          <a:prstGeom prst="rect">
            <a:avLst/>
          </a:prstGeom>
          <a:noFill/>
        </p:spPr>
        <p:txBody>
          <a:bodyPr wrap="square" rtlCol="0">
            <a:spAutoFit/>
          </a:bodyPr>
          <a:lstStyle/>
          <a:p>
            <a:r>
              <a:rPr lang="en-US" b="1" dirty="0" smtClean="0">
                <a:solidFill>
                  <a:srgbClr val="FF0000"/>
                </a:solidFill>
                <a:latin typeface="Arial Black"/>
                <a:cs typeface="Arial Black"/>
              </a:rPr>
              <a:t>Random Walk</a:t>
            </a:r>
            <a:endParaRPr lang="en-US" b="1" dirty="0">
              <a:solidFill>
                <a:srgbClr val="FF0000"/>
              </a:solidFill>
              <a:latin typeface="Arial Black"/>
              <a:cs typeface="Arial Black"/>
            </a:endParaRPr>
          </a:p>
        </p:txBody>
      </p:sp>
    </p:spTree>
    <p:extLst>
      <p:ext uri="{BB962C8B-B14F-4D97-AF65-F5344CB8AC3E}">
        <p14:creationId xmlns:p14="http://schemas.microsoft.com/office/powerpoint/2010/main" val="33770045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t>
            </a:r>
            <a:r>
              <a:rPr lang="en-US" dirty="0" smtClean="0"/>
              <a:t>Time</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dirty="0"/>
              <a:t>Adversarial Search (Games)</a:t>
            </a:r>
            <a:br>
              <a:rPr lang="en-US" dirty="0"/>
            </a:br>
            <a:r>
              <a:rPr lang="en-US" dirty="0"/>
              <a:t>(Chapter 5</a:t>
            </a:r>
            <a:r>
              <a:rPr lang="en-US" dirty="0" smtClean="0"/>
              <a:t>)</a:t>
            </a:r>
          </a:p>
          <a:p>
            <a:pPr marL="342900" indent="-342900">
              <a:buFont typeface="Arial"/>
              <a:buChar char="•"/>
            </a:pPr>
            <a:endParaRPr lang="en-US" dirty="0"/>
          </a:p>
          <a:p>
            <a:pPr marL="342900" indent="-342900">
              <a:buFont typeface="Arial"/>
              <a:buChar char="•"/>
            </a:pPr>
            <a:r>
              <a:rPr lang="en-US" dirty="0"/>
              <a:t>Constraint Satisfaction Problems</a:t>
            </a:r>
            <a:br>
              <a:rPr lang="en-US" dirty="0"/>
            </a:br>
            <a:r>
              <a:rPr lang="en-US" dirty="0"/>
              <a:t>(Chapter 6</a:t>
            </a:r>
            <a:r>
              <a:rPr lang="en-US" dirty="0" smtClean="0"/>
              <a:t>)</a:t>
            </a:r>
          </a:p>
          <a:p>
            <a:pPr marL="342900" indent="-342900">
              <a:buFont typeface="Arial"/>
              <a:buChar char="•"/>
            </a:pPr>
            <a:endParaRPr lang="en-US" dirty="0"/>
          </a:p>
          <a:p>
            <a:r>
              <a:rPr lang="en-US" dirty="0"/>
              <a:t>Practice Exercises:</a:t>
            </a:r>
          </a:p>
          <a:p>
            <a:pPr marL="68580"/>
            <a:r>
              <a:rPr lang="en-US" dirty="0"/>
              <a:t>	Chapter 4: # 4.1</a:t>
            </a:r>
          </a:p>
          <a:p>
            <a:pPr marL="68580"/>
            <a:r>
              <a:rPr lang="en-US" dirty="0"/>
              <a:t>	Chapter 6: # 6.1, 6.5</a:t>
            </a:r>
          </a:p>
          <a:p>
            <a:pPr marL="342900" indent="-342900">
              <a:buFont typeface="Arial"/>
              <a:buChar char="•"/>
            </a:pPr>
            <a:endParaRPr lang="en-US" dirty="0"/>
          </a:p>
        </p:txBody>
      </p:sp>
      <p:sp>
        <p:nvSpPr>
          <p:cNvPr id="4" name="Slide Number Placeholder 3"/>
          <p:cNvSpPr>
            <a:spLocks noGrp="1"/>
          </p:cNvSpPr>
          <p:nvPr>
            <p:ph type="sldNum" sz="quarter" idx="12"/>
          </p:nvPr>
        </p:nvSpPr>
        <p:spPr/>
        <p:txBody>
          <a:bodyPr/>
          <a:lstStyle/>
          <a:p>
            <a:fld id="{2D3A695E-CF49-844C-908C-762332DE5207}" type="slidenum">
              <a:rPr lang="en-US" smtClean="0"/>
              <a:pPr/>
              <a:t>45</a:t>
            </a:fld>
            <a:endParaRPr lang="en-US"/>
          </a:p>
        </p:txBody>
      </p:sp>
    </p:spTree>
    <p:extLst>
      <p:ext uri="{BB962C8B-B14F-4D97-AF65-F5344CB8AC3E}">
        <p14:creationId xmlns:p14="http://schemas.microsoft.com/office/powerpoint/2010/main" val="19894711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619830"/>
          </a:xfrm>
        </p:spPr>
        <p:txBody>
          <a:bodyPr>
            <a:normAutofit fontScale="90000"/>
          </a:bodyPr>
          <a:lstStyle/>
          <a:p>
            <a:r>
              <a:rPr lang="en-US" dirty="0" smtClean="0"/>
              <a:t>Map with SLD costs</a:t>
            </a:r>
            <a:endParaRPr lang="en-US" dirty="0"/>
          </a:p>
        </p:txBody>
      </p:sp>
      <p:sp>
        <p:nvSpPr>
          <p:cNvPr id="4" name="Slide Number Placeholder 3"/>
          <p:cNvSpPr>
            <a:spLocks noGrp="1"/>
          </p:cNvSpPr>
          <p:nvPr>
            <p:ph type="sldNum" sz="quarter" idx="12"/>
          </p:nvPr>
        </p:nvSpPr>
        <p:spPr/>
        <p:txBody>
          <a:bodyPr/>
          <a:lstStyle/>
          <a:p>
            <a:fld id="{2D3A695E-CF49-844C-908C-762332DE5207}" type="slidenum">
              <a:rPr lang="en-US" smtClean="0"/>
              <a:pPr/>
              <a:t>5</a:t>
            </a:fld>
            <a:endParaRPr lang="en-US"/>
          </a:p>
        </p:txBody>
      </p:sp>
      <p:graphicFrame>
        <p:nvGraphicFramePr>
          <p:cNvPr id="5" name="Object 2"/>
          <p:cNvGraphicFramePr>
            <a:graphicFrameLocks noChangeAspect="1"/>
          </p:cNvGraphicFramePr>
          <p:nvPr>
            <p:extLst>
              <p:ext uri="{D42A27DB-BD31-4B8C-83A1-F6EECF244321}">
                <p14:modId xmlns:p14="http://schemas.microsoft.com/office/powerpoint/2010/main" val="1667544192"/>
              </p:ext>
            </p:extLst>
          </p:nvPr>
        </p:nvGraphicFramePr>
        <p:xfrm>
          <a:off x="91652" y="1660520"/>
          <a:ext cx="8973785" cy="4435480"/>
        </p:xfrm>
        <a:graphic>
          <a:graphicData uri="http://schemas.openxmlformats.org/presentationml/2006/ole">
            <mc:AlternateContent xmlns:mc="http://schemas.openxmlformats.org/markup-compatibility/2006">
              <mc:Choice xmlns:v="urn:schemas-microsoft-com:vml" Requires="v">
                <p:oleObj spid="_x0000_s16417" name="Image" r:id="rId3" imgW="13266502" imgH="6557007" progId="">
                  <p:embed/>
                </p:oleObj>
              </mc:Choice>
              <mc:Fallback>
                <p:oleObj name="Image" r:id="rId3" imgW="13266502" imgH="655700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52" y="1660520"/>
                        <a:ext cx="8973785" cy="4435480"/>
                      </a:xfrm>
                      <a:prstGeom prst="rect">
                        <a:avLst/>
                      </a:prstGeom>
                      <a:noFill/>
                      <a:ln>
                        <a:noFill/>
                      </a:ln>
                      <a:effectLst/>
                      <a:extLst/>
                    </p:spPr>
                  </p:pic>
                </p:oleObj>
              </mc:Fallback>
            </mc:AlternateContent>
          </a:graphicData>
        </a:graphic>
      </p:graphicFrame>
      <p:sp>
        <p:nvSpPr>
          <p:cNvPr id="6" name="Oval 5"/>
          <p:cNvSpPr/>
          <p:nvPr/>
        </p:nvSpPr>
        <p:spPr>
          <a:xfrm>
            <a:off x="4277103" y="476241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869144" y="3164392"/>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231306" y="3334796"/>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959928" y="1734596"/>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64466" y="3077097"/>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6659746" y="4394866"/>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3765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5"/>
          <p:cNvSpPr>
            <a:spLocks noGrp="1"/>
          </p:cNvSpPr>
          <p:nvPr>
            <p:ph type="sldNum" sz="quarter" idx="12"/>
          </p:nvPr>
        </p:nvSpPr>
        <p:spPr>
          <a:noFill/>
        </p:spPr>
        <p:txBody>
          <a:bodyPr/>
          <a:lstStyle/>
          <a:p>
            <a:fld id="{329D6B98-A5D8-BB4F-82FE-6C9F1C58A963}" type="slidenum">
              <a:rPr lang="en-US" smtClean="0"/>
              <a:pPr/>
              <a:t>6</a:t>
            </a:fld>
            <a:endParaRPr lang="en-US" smtClean="0"/>
          </a:p>
        </p:txBody>
      </p:sp>
      <p:sp>
        <p:nvSpPr>
          <p:cNvPr id="29700" name="Rectangle 2"/>
          <p:cNvSpPr>
            <a:spLocks noGrp="1" noChangeArrowheads="1"/>
          </p:cNvSpPr>
          <p:nvPr>
            <p:ph type="title"/>
          </p:nvPr>
        </p:nvSpPr>
        <p:spPr>
          <a:xfrm>
            <a:off x="457199" y="152718"/>
            <a:ext cx="7831221" cy="1371600"/>
          </a:xfrm>
        </p:spPr>
        <p:txBody>
          <a:bodyPr/>
          <a:lstStyle/>
          <a:p>
            <a:r>
              <a:rPr lang="en-US" dirty="0" smtClean="0"/>
              <a:t>Greedy best first </a:t>
            </a:r>
            <a:r>
              <a:rPr lang="en-US" dirty="0"/>
              <a:t>search</a:t>
            </a:r>
          </a:p>
        </p:txBody>
      </p:sp>
      <p:sp>
        <p:nvSpPr>
          <p:cNvPr id="29701" name="Rectangle 3"/>
          <p:cNvSpPr>
            <a:spLocks noGrp="1" noChangeArrowheads="1"/>
          </p:cNvSpPr>
          <p:nvPr>
            <p:ph type="body" idx="1"/>
          </p:nvPr>
        </p:nvSpPr>
        <p:spPr/>
        <p:txBody>
          <a:bodyPr>
            <a:normAutofit/>
          </a:bodyPr>
          <a:lstStyle/>
          <a:p>
            <a:r>
              <a:rPr lang="en-US" sz="2400" dirty="0">
                <a:solidFill>
                  <a:srgbClr val="0066FF"/>
                </a:solidFill>
              </a:rPr>
              <a:t>Estimation </a:t>
            </a:r>
            <a:r>
              <a:rPr lang="en-US" sz="2400" dirty="0" smtClean="0">
                <a:solidFill>
                  <a:srgbClr val="0066FF"/>
                </a:solidFill>
              </a:rPr>
              <a:t>function:</a:t>
            </a:r>
          </a:p>
          <a:p>
            <a:pPr lvl="1"/>
            <a:r>
              <a:rPr lang="en-US" i="1" dirty="0" smtClean="0"/>
              <a:t>h</a:t>
            </a:r>
            <a:r>
              <a:rPr lang="en-US" i="1" dirty="0"/>
              <a:t>(n)</a:t>
            </a:r>
            <a:r>
              <a:rPr lang="en-US" dirty="0"/>
              <a:t> = estimate of cost from </a:t>
            </a:r>
            <a:r>
              <a:rPr lang="en-US" i="1" dirty="0"/>
              <a:t>n</a:t>
            </a:r>
            <a:r>
              <a:rPr lang="en-US" dirty="0"/>
              <a:t> to goal (heuristic)</a:t>
            </a:r>
          </a:p>
          <a:p>
            <a:pPr>
              <a:buFontTx/>
              <a:buNone/>
            </a:pPr>
            <a:endParaRPr lang="en-US" sz="2400" dirty="0"/>
          </a:p>
          <a:p>
            <a:r>
              <a:rPr lang="en-US" sz="2400" dirty="0">
                <a:solidFill>
                  <a:srgbClr val="0066FF"/>
                </a:solidFill>
              </a:rPr>
              <a:t>For </a:t>
            </a:r>
            <a:r>
              <a:rPr lang="en-US" sz="2400" dirty="0" smtClean="0">
                <a:solidFill>
                  <a:srgbClr val="0066FF"/>
                </a:solidFill>
              </a:rPr>
              <a:t>example:</a:t>
            </a:r>
          </a:p>
          <a:p>
            <a:pPr lvl="1"/>
            <a:r>
              <a:rPr lang="en-US" sz="2000" i="1" dirty="0" err="1" smtClean="0"/>
              <a:t>h</a:t>
            </a:r>
            <a:r>
              <a:rPr lang="en-US" sz="2000" i="1" baseline="-25000" dirty="0" err="1" smtClean="0"/>
              <a:t>SLD</a:t>
            </a:r>
            <a:r>
              <a:rPr lang="en-US" sz="2000" i="1" dirty="0"/>
              <a:t>(n)</a:t>
            </a:r>
            <a:r>
              <a:rPr lang="en-US" sz="2000" dirty="0"/>
              <a:t> = straight-line distance from </a:t>
            </a:r>
            <a:r>
              <a:rPr lang="en-US" sz="2000" i="1" dirty="0"/>
              <a:t>n</a:t>
            </a:r>
            <a:r>
              <a:rPr lang="en-US" sz="2000" dirty="0"/>
              <a:t> to Bucharest</a:t>
            </a:r>
          </a:p>
          <a:p>
            <a:endParaRPr lang="en-US" sz="2400" dirty="0"/>
          </a:p>
          <a:p>
            <a:r>
              <a:rPr lang="en-US" sz="2400" dirty="0"/>
              <a:t>Greedy search expands first the node that </a:t>
            </a:r>
            <a:r>
              <a:rPr lang="en-US" sz="2400" dirty="0">
                <a:solidFill>
                  <a:schemeClr val="hlink"/>
                </a:solidFill>
              </a:rPr>
              <a:t>appears</a:t>
            </a:r>
            <a:r>
              <a:rPr lang="en-US" sz="2400" dirty="0"/>
              <a:t> to be closest to the goal, according to </a:t>
            </a:r>
            <a:r>
              <a:rPr lang="en-US" sz="2400" i="1" dirty="0"/>
              <a:t>h(n).</a:t>
            </a:r>
          </a:p>
        </p:txBody>
      </p:sp>
    </p:spTree>
    <p:extLst>
      <p:ext uri="{BB962C8B-B14F-4D97-AF65-F5344CB8AC3E}">
        <p14:creationId xmlns:p14="http://schemas.microsoft.com/office/powerpoint/2010/main" val="23169441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292" y="257470"/>
            <a:ext cx="8001041" cy="999557"/>
          </a:xfrm>
        </p:spPr>
        <p:txBody>
          <a:bodyPr>
            <a:normAutofit fontScale="90000"/>
          </a:bodyPr>
          <a:lstStyle/>
          <a:p>
            <a:r>
              <a:rPr lang="en-US" dirty="0" smtClean="0"/>
              <a:t>Greedy Best First </a:t>
            </a:r>
            <a:r>
              <a:rPr lang="en-US" dirty="0" smtClean="0"/>
              <a:t>Search:</a:t>
            </a:r>
            <a:r>
              <a:rPr lang="en-US" dirty="0"/>
              <a:t/>
            </a:r>
            <a:br>
              <a:rPr lang="en-US" dirty="0"/>
            </a:br>
            <a:r>
              <a:rPr lang="en-US" dirty="0" smtClean="0"/>
              <a:t>Arad </a:t>
            </a:r>
            <a:r>
              <a:rPr lang="en-US" dirty="0" smtClean="0"/>
              <a:t>to Bucharest</a:t>
            </a:r>
            <a:endParaRPr lang="en-US" dirty="0"/>
          </a:p>
        </p:txBody>
      </p:sp>
      <p:sp>
        <p:nvSpPr>
          <p:cNvPr id="4" name="Slide Number Placeholder 3"/>
          <p:cNvSpPr>
            <a:spLocks noGrp="1"/>
          </p:cNvSpPr>
          <p:nvPr>
            <p:ph type="sldNum" sz="quarter" idx="12"/>
          </p:nvPr>
        </p:nvSpPr>
        <p:spPr/>
        <p:txBody>
          <a:bodyPr/>
          <a:lstStyle/>
          <a:p>
            <a:fld id="{2D3A695E-CF49-844C-908C-762332DE5207}" type="slidenum">
              <a:rPr lang="en-US" smtClean="0"/>
              <a:pPr/>
              <a:t>7</a:t>
            </a:fld>
            <a:endParaRPr lang="en-US"/>
          </a:p>
        </p:txBody>
      </p:sp>
      <p:graphicFrame>
        <p:nvGraphicFramePr>
          <p:cNvPr id="5" name="Object 2"/>
          <p:cNvGraphicFramePr>
            <a:graphicFrameLocks noChangeAspect="1"/>
          </p:cNvGraphicFramePr>
          <p:nvPr>
            <p:extLst>
              <p:ext uri="{D42A27DB-BD31-4B8C-83A1-F6EECF244321}">
                <p14:modId xmlns:p14="http://schemas.microsoft.com/office/powerpoint/2010/main" val="23681716"/>
              </p:ext>
            </p:extLst>
          </p:nvPr>
        </p:nvGraphicFramePr>
        <p:xfrm>
          <a:off x="91652" y="1660520"/>
          <a:ext cx="8973785" cy="4435480"/>
        </p:xfrm>
        <a:graphic>
          <a:graphicData uri="http://schemas.openxmlformats.org/presentationml/2006/ole">
            <mc:AlternateContent xmlns:mc="http://schemas.openxmlformats.org/markup-compatibility/2006">
              <mc:Choice xmlns:v="urn:schemas-microsoft-com:vml" Requires="v">
                <p:oleObj spid="_x0000_s4133" name="Image" r:id="rId3" imgW="13266502" imgH="6557007" progId="">
                  <p:embed/>
                </p:oleObj>
              </mc:Choice>
              <mc:Fallback>
                <p:oleObj name="Image" r:id="rId3" imgW="13266502" imgH="655700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52" y="1660520"/>
                        <a:ext cx="8973785" cy="4435480"/>
                      </a:xfrm>
                      <a:prstGeom prst="rect">
                        <a:avLst/>
                      </a:prstGeom>
                      <a:noFill/>
                      <a:ln>
                        <a:noFill/>
                      </a:ln>
                      <a:effectLst/>
                      <a:extLst/>
                    </p:spPr>
                  </p:pic>
                </p:oleObj>
              </mc:Fallback>
            </mc:AlternateContent>
          </a:graphicData>
        </a:graphic>
      </p:graphicFrame>
      <p:sp>
        <p:nvSpPr>
          <p:cNvPr id="6" name="Oval 5"/>
          <p:cNvSpPr/>
          <p:nvPr/>
        </p:nvSpPr>
        <p:spPr>
          <a:xfrm>
            <a:off x="4277103" y="476241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11047" y="2653725"/>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71877" y="2271451"/>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6594280" y="4984098"/>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37203" y="3222587"/>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70760" y="3838006"/>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589561" y="5175779"/>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6571748" y="5760283"/>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1648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470292" y="257470"/>
            <a:ext cx="8001041" cy="999557"/>
          </a:xfrm>
        </p:spPr>
        <p:txBody>
          <a:bodyPr>
            <a:normAutofit fontScale="90000"/>
          </a:bodyPr>
          <a:lstStyle/>
          <a:p>
            <a:r>
              <a:rPr lang="en-US" dirty="0" smtClean="0"/>
              <a:t>Greedy Best First </a:t>
            </a:r>
            <a:r>
              <a:rPr lang="en-US" dirty="0" smtClean="0"/>
              <a:t>Search:</a:t>
            </a:r>
            <a:r>
              <a:rPr lang="en-US" dirty="0"/>
              <a:t/>
            </a:r>
            <a:br>
              <a:rPr lang="en-US" dirty="0"/>
            </a:br>
            <a:r>
              <a:rPr lang="en-US" dirty="0" smtClean="0"/>
              <a:t>Arad </a:t>
            </a:r>
            <a:r>
              <a:rPr lang="en-US" dirty="0" smtClean="0"/>
              <a:t>to Bucharest</a:t>
            </a:r>
            <a:endParaRPr lang="en-US" dirty="0"/>
          </a:p>
        </p:txBody>
      </p:sp>
      <p:sp>
        <p:nvSpPr>
          <p:cNvPr id="4" name="Slide Number Placeholder 3"/>
          <p:cNvSpPr>
            <a:spLocks noGrp="1"/>
          </p:cNvSpPr>
          <p:nvPr>
            <p:ph type="sldNum" sz="quarter" idx="12"/>
          </p:nvPr>
        </p:nvSpPr>
        <p:spPr/>
        <p:txBody>
          <a:bodyPr/>
          <a:lstStyle/>
          <a:p>
            <a:fld id="{2D3A695E-CF49-844C-908C-762332DE5207}" type="slidenum">
              <a:rPr lang="en-US" smtClean="0"/>
              <a:pPr/>
              <a:t>8</a:t>
            </a:fld>
            <a:endParaRPr lang="en-US"/>
          </a:p>
        </p:txBody>
      </p:sp>
      <p:graphicFrame>
        <p:nvGraphicFramePr>
          <p:cNvPr id="5" name="Object 2"/>
          <p:cNvGraphicFramePr>
            <a:graphicFrameLocks noChangeAspect="1"/>
          </p:cNvGraphicFramePr>
          <p:nvPr>
            <p:extLst>
              <p:ext uri="{D42A27DB-BD31-4B8C-83A1-F6EECF244321}">
                <p14:modId xmlns:p14="http://schemas.microsoft.com/office/powerpoint/2010/main" val="1357064988"/>
              </p:ext>
            </p:extLst>
          </p:nvPr>
        </p:nvGraphicFramePr>
        <p:xfrm>
          <a:off x="91652" y="1660520"/>
          <a:ext cx="8973785" cy="4435480"/>
        </p:xfrm>
        <a:graphic>
          <a:graphicData uri="http://schemas.openxmlformats.org/presentationml/2006/ole">
            <mc:AlternateContent xmlns:mc="http://schemas.openxmlformats.org/markup-compatibility/2006">
              <mc:Choice xmlns:v="urn:schemas-microsoft-com:vml" Requires="v">
                <p:oleObj spid="_x0000_s5157" name="Image" r:id="rId3" imgW="13266502" imgH="6557007" progId="">
                  <p:embed/>
                </p:oleObj>
              </mc:Choice>
              <mc:Fallback>
                <p:oleObj name="Image" r:id="rId3" imgW="13266502" imgH="655700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52" y="1660520"/>
                        <a:ext cx="8973785" cy="4435480"/>
                      </a:xfrm>
                      <a:prstGeom prst="rect">
                        <a:avLst/>
                      </a:prstGeom>
                      <a:noFill/>
                      <a:ln>
                        <a:noFill/>
                      </a:ln>
                      <a:effectLst/>
                      <a:extLst/>
                    </p:spPr>
                  </p:pic>
                </p:oleObj>
              </mc:Fallback>
            </mc:AlternateContent>
          </a:graphicData>
        </a:graphic>
      </p:graphicFrame>
      <p:sp>
        <p:nvSpPr>
          <p:cNvPr id="6" name="Oval 5"/>
          <p:cNvSpPr/>
          <p:nvPr/>
        </p:nvSpPr>
        <p:spPr>
          <a:xfrm>
            <a:off x="4277103" y="476241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11047" y="2653725"/>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71877" y="2271451"/>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6594280" y="4984098"/>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37203" y="3222587"/>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70760" y="3838006"/>
            <a:ext cx="381000" cy="381000"/>
          </a:xfrm>
          <a:prstGeom prst="ellipse">
            <a:avLst/>
          </a:prstGeom>
          <a:solidFill>
            <a:schemeClr val="accent2">
              <a:lumMod val="40000"/>
              <a:lumOff val="60000"/>
              <a:alpha val="5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589561" y="5175779"/>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6571748" y="5760283"/>
            <a:ext cx="523730" cy="2095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6303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D3A695E-CF49-844C-908C-762332DE5207}" type="slidenum">
              <a:rPr lang="en-US" smtClean="0"/>
              <a:pPr/>
              <a:t>9</a:t>
            </a:fld>
            <a:endParaRPr lang="en-US"/>
          </a:p>
        </p:txBody>
      </p:sp>
      <p:graphicFrame>
        <p:nvGraphicFramePr>
          <p:cNvPr id="5" name="Object 2"/>
          <p:cNvGraphicFramePr>
            <a:graphicFrameLocks noChangeAspect="1"/>
          </p:cNvGraphicFramePr>
          <p:nvPr>
            <p:extLst>
              <p:ext uri="{D42A27DB-BD31-4B8C-83A1-F6EECF244321}">
                <p14:modId xmlns:p14="http://schemas.microsoft.com/office/powerpoint/2010/main" val="1357064988"/>
              </p:ext>
            </p:extLst>
          </p:nvPr>
        </p:nvGraphicFramePr>
        <p:xfrm>
          <a:off x="91652" y="1660520"/>
          <a:ext cx="8973785" cy="4435480"/>
        </p:xfrm>
        <a:graphic>
          <a:graphicData uri="http://schemas.openxmlformats.org/presentationml/2006/ole">
            <mc:AlternateContent xmlns:mc="http://schemas.openxmlformats.org/markup-compatibility/2006">
              <mc:Choice xmlns:v="urn:schemas-microsoft-com:vml" Requires="v">
                <p:oleObj spid="_x0000_s6182" name="Image" r:id="rId3" imgW="13266502" imgH="6557007" progId="">
                  <p:embed/>
                </p:oleObj>
              </mc:Choice>
              <mc:Fallback>
                <p:oleObj name="Image" r:id="rId3" imgW="13266502" imgH="655700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52" y="1660520"/>
                        <a:ext cx="8973785" cy="4435480"/>
                      </a:xfrm>
                      <a:prstGeom prst="rect">
                        <a:avLst/>
                      </a:prstGeom>
                      <a:noFill/>
                      <a:ln>
                        <a:noFill/>
                      </a:ln>
                      <a:effectLst/>
                      <a:extLst/>
                    </p:spPr>
                  </p:pic>
                </p:oleObj>
              </mc:Fallback>
            </mc:AlternateContent>
          </a:graphicData>
        </a:graphic>
      </p:graphicFrame>
      <p:sp>
        <p:nvSpPr>
          <p:cNvPr id="6" name="Oval 5"/>
          <p:cNvSpPr/>
          <p:nvPr/>
        </p:nvSpPr>
        <p:spPr>
          <a:xfrm>
            <a:off x="4277103" y="4762410"/>
            <a:ext cx="609600" cy="609600"/>
          </a:xfrm>
          <a:prstGeom prst="ellipse">
            <a:avLst/>
          </a:prstGeom>
          <a:solidFill>
            <a:schemeClr val="accent1">
              <a:satMod val="110000"/>
              <a:alpha val="3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11047" y="2653725"/>
            <a:ext cx="609600" cy="609600"/>
          </a:xfrm>
          <a:prstGeom prst="ellipse">
            <a:avLst/>
          </a:prstGeom>
          <a:solidFill>
            <a:srgbClr val="008000">
              <a:alpha val="36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71877" y="2271451"/>
            <a:ext cx="381000" cy="381000"/>
          </a:xfrm>
          <a:prstGeom prst="ellipse">
            <a:avLst/>
          </a:prstGeom>
          <a:solidFill>
            <a:srgbClr val="C8C8B1">
              <a:alpha val="55000"/>
            </a:srgb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37203" y="3222587"/>
            <a:ext cx="381000" cy="381000"/>
          </a:xfrm>
          <a:prstGeom prst="ellipse">
            <a:avLst/>
          </a:prstGeom>
          <a:solidFill>
            <a:srgbClr val="FFFF00">
              <a:alpha val="55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70760" y="3838006"/>
            <a:ext cx="381000" cy="381000"/>
          </a:xfrm>
          <a:prstGeom prst="ellipse">
            <a:avLst/>
          </a:prstGeom>
          <a:solidFill>
            <a:srgbClr val="C8C8B1">
              <a:alpha val="55000"/>
            </a:srgb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470292" y="257470"/>
            <a:ext cx="8001041" cy="999557"/>
          </a:xfrm>
        </p:spPr>
        <p:txBody>
          <a:bodyPr>
            <a:normAutofit fontScale="90000"/>
          </a:bodyPr>
          <a:lstStyle/>
          <a:p>
            <a:r>
              <a:rPr lang="en-US" dirty="0" smtClean="0"/>
              <a:t>Greedy Best First </a:t>
            </a:r>
            <a:r>
              <a:rPr lang="en-US" dirty="0" smtClean="0"/>
              <a:t>Search:</a:t>
            </a:r>
            <a:r>
              <a:rPr lang="en-US" dirty="0"/>
              <a:t/>
            </a:r>
            <a:br>
              <a:rPr lang="en-US" dirty="0"/>
            </a:br>
            <a:r>
              <a:rPr lang="en-US" dirty="0" smtClean="0"/>
              <a:t>Arad </a:t>
            </a:r>
            <a:r>
              <a:rPr lang="en-US" dirty="0" smtClean="0"/>
              <a:t>to Bucharest</a:t>
            </a:r>
            <a:endParaRPr lang="en-US" dirty="0"/>
          </a:p>
        </p:txBody>
      </p:sp>
    </p:spTree>
    <p:extLst>
      <p:ext uri="{BB962C8B-B14F-4D97-AF65-F5344CB8AC3E}">
        <p14:creationId xmlns:p14="http://schemas.microsoft.com/office/powerpoint/2010/main" val="131063031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I Spring 2015">
  <a:themeElements>
    <a:clrScheme name="Custom 1">
      <a:dk1>
        <a:srgbClr val="000000"/>
      </a:dk1>
      <a:lt1>
        <a:srgbClr val="FFFFFF"/>
      </a:lt1>
      <a:dk2>
        <a:srgbClr val="D1282E"/>
      </a:dk2>
      <a:lt2>
        <a:srgbClr val="C8C8B1"/>
      </a:lt2>
      <a:accent1>
        <a:srgbClr val="BC1422"/>
      </a:accent1>
      <a:accent2>
        <a:srgbClr val="0023AB"/>
      </a:accent2>
      <a:accent3>
        <a:srgbClr val="526DB0"/>
      </a:accent3>
      <a:accent4>
        <a:srgbClr val="989AAC"/>
      </a:accent4>
      <a:accent5>
        <a:srgbClr val="DC5924"/>
      </a:accent5>
      <a:accent6>
        <a:srgbClr val="B4B392"/>
      </a:accent6>
      <a:hlink>
        <a:srgbClr val="0023AB"/>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1_AI Spring 2015">
  <a:themeElements>
    <a:clrScheme name="Custom 1">
      <a:dk1>
        <a:srgbClr val="000000"/>
      </a:dk1>
      <a:lt1>
        <a:srgbClr val="FFFFFF"/>
      </a:lt1>
      <a:dk2>
        <a:srgbClr val="D1282E"/>
      </a:dk2>
      <a:lt2>
        <a:srgbClr val="C8C8B1"/>
      </a:lt2>
      <a:accent1>
        <a:srgbClr val="BC1422"/>
      </a:accent1>
      <a:accent2>
        <a:srgbClr val="0023AB"/>
      </a:accent2>
      <a:accent3>
        <a:srgbClr val="526DB0"/>
      </a:accent3>
      <a:accent4>
        <a:srgbClr val="989AAC"/>
      </a:accent4>
      <a:accent5>
        <a:srgbClr val="DC5924"/>
      </a:accent5>
      <a:accent6>
        <a:srgbClr val="B4B392"/>
      </a:accent6>
      <a:hlink>
        <a:srgbClr val="0023AB"/>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 Spring 2015.thmx</Template>
  <TotalTime>1162</TotalTime>
  <Words>3156</Words>
  <Application>Microsoft Macintosh PowerPoint</Application>
  <PresentationFormat>On-screen Show (4:3)</PresentationFormat>
  <Paragraphs>452</Paragraphs>
  <Slides>45</Slides>
  <Notes>30</Notes>
  <HiddenSlides>0</HiddenSlides>
  <MMClips>1</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45</vt:i4>
      </vt:variant>
    </vt:vector>
  </HeadingPairs>
  <TitlesOfParts>
    <vt:vector size="48" baseType="lpstr">
      <vt:lpstr>AI Spring 2015</vt:lpstr>
      <vt:lpstr>1_AI Spring 2015</vt:lpstr>
      <vt:lpstr>Image</vt:lpstr>
      <vt:lpstr>CSCI 561 Foundations of Artificial Intelligence Lecture 4: Informed Search (Chapter 3)</vt:lpstr>
      <vt:lpstr>PowerPoint Presentation</vt:lpstr>
      <vt:lpstr>Map with SLD costs</vt:lpstr>
      <vt:lpstr>Map with SLD costs</vt:lpstr>
      <vt:lpstr>Map with SLD costs</vt:lpstr>
      <vt:lpstr>Greedy best first search</vt:lpstr>
      <vt:lpstr>Greedy Best First Search: Arad to Bucharest</vt:lpstr>
      <vt:lpstr>Greedy Best First Search: Arad to Bucharest</vt:lpstr>
      <vt:lpstr>Greedy Best First Search: Arad to Bucharest</vt:lpstr>
      <vt:lpstr>Greedy Best First Search: Arad to Bucharest</vt:lpstr>
      <vt:lpstr>Greedy Best First Search: Arad to Bucharest</vt:lpstr>
      <vt:lpstr>Greedy Search Evaluation</vt:lpstr>
      <vt:lpstr>A* Search</vt:lpstr>
      <vt:lpstr>Admissible Heuristics</vt:lpstr>
      <vt:lpstr>A* Example: Arad  Bucharest</vt:lpstr>
      <vt:lpstr>A* Example: Arad  Bucharest</vt:lpstr>
      <vt:lpstr>A* Example: Arad  Bucharest</vt:lpstr>
      <vt:lpstr>A* Example: Arad  Bucharest</vt:lpstr>
      <vt:lpstr>A* Example: Arad  Bucharest</vt:lpstr>
      <vt:lpstr>A* Example: Arad  Bucharest</vt:lpstr>
      <vt:lpstr>Optimality of A*: Standard Proof</vt:lpstr>
      <vt:lpstr>Contours</vt:lpstr>
      <vt:lpstr>f-contours</vt:lpstr>
      <vt:lpstr>A* Evaluation</vt:lpstr>
      <vt:lpstr>PowerPoint Presentation</vt:lpstr>
      <vt:lpstr>More on Heuristic Functions</vt:lpstr>
      <vt:lpstr>Some Eight Puzzle Data</vt:lpstr>
      <vt:lpstr>Inventing Admissible Heuristics</vt:lpstr>
      <vt:lpstr>Exercise 3.14</vt:lpstr>
      <vt:lpstr>Artificial Intelligence Beyond Classical Search Chapter 4 [except 4.2])</vt:lpstr>
      <vt:lpstr>Hill Climbing</vt:lpstr>
      <vt:lpstr>N-Queens problem</vt:lpstr>
      <vt:lpstr>Hill Climbing</vt:lpstr>
      <vt:lpstr>Local beam search</vt:lpstr>
      <vt:lpstr>Simulated Annealing</vt:lpstr>
      <vt:lpstr>PowerPoint Presentation</vt:lpstr>
      <vt:lpstr>Simulated Annealing Algorithm Based on Maximization</vt:lpstr>
      <vt:lpstr>Genetic Algorithms</vt:lpstr>
      <vt:lpstr>Example: Traveling Sales Person</vt:lpstr>
      <vt:lpstr>Represent problem like a DNA sequence</vt:lpstr>
      <vt:lpstr>Crossover</vt:lpstr>
      <vt:lpstr>The Genetic Algorithm Cycle</vt:lpstr>
      <vt:lpstr>Genetic algorithm </vt:lpstr>
      <vt:lpstr>Exercise 4.1 </vt:lpstr>
      <vt:lpstr>Next Time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 Swartout</dc:creator>
  <cp:lastModifiedBy>Sheila Tejada</cp:lastModifiedBy>
  <cp:revision>54</cp:revision>
  <cp:lastPrinted>2015-01-27T17:17:58Z</cp:lastPrinted>
  <dcterms:created xsi:type="dcterms:W3CDTF">2015-01-25T20:56:49Z</dcterms:created>
  <dcterms:modified xsi:type="dcterms:W3CDTF">2017-05-28T03:00:35Z</dcterms:modified>
</cp:coreProperties>
</file>